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4"/>
    <p:sldMasterId id="2147485551" r:id="rId5"/>
  </p:sldMasterIdLst>
  <p:notesMasterIdLst>
    <p:notesMasterId r:id="rId25"/>
  </p:notesMasterIdLst>
  <p:handoutMasterIdLst>
    <p:handoutMasterId r:id="rId26"/>
  </p:handoutMasterIdLst>
  <p:sldIdLst>
    <p:sldId id="2147479564" r:id="rId6"/>
    <p:sldId id="2147479567" r:id="rId7"/>
    <p:sldId id="265" r:id="rId8"/>
    <p:sldId id="301" r:id="rId9"/>
    <p:sldId id="268" r:id="rId10"/>
    <p:sldId id="2051" r:id="rId11"/>
    <p:sldId id="2147483615" r:id="rId12"/>
    <p:sldId id="380" r:id="rId13"/>
    <p:sldId id="266" r:id="rId14"/>
    <p:sldId id="257" r:id="rId15"/>
    <p:sldId id="2147483611" r:id="rId16"/>
    <p:sldId id="2147483614" r:id="rId17"/>
    <p:sldId id="2147483613" r:id="rId18"/>
    <p:sldId id="2147483612" r:id="rId19"/>
    <p:sldId id="302" r:id="rId20"/>
    <p:sldId id="296" r:id="rId21"/>
    <p:sldId id="279" r:id="rId22"/>
    <p:sldId id="2147483616" r:id="rId23"/>
    <p:sldId id="323" r:id="rId24"/>
  </p:sldIdLst>
  <p:sldSz cx="12192000" cy="6858000"/>
  <p:notesSz cx="6858000" cy="9144000"/>
  <p:custDataLst>
    <p:tags r:id="rId2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スキルフェスト16:9テンプレートライト" id="{38B656EC-D568-4EF7-8842-9FA1AE1192C9}">
          <p14:sldIdLst>
            <p14:sldId id="2147479564"/>
            <p14:sldId id="2147479567"/>
            <p14:sldId id="265"/>
            <p14:sldId id="301"/>
          </p14:sldIdLst>
        </p14:section>
        <p14:section name="セッションの概要" id="{F00D733F-24DD-4069-8F9E-07DA215BDAAD}">
          <p14:sldIdLst>
            <p14:sldId id="268"/>
            <p14:sldId id="2051"/>
            <p14:sldId id="2147483615"/>
            <p14:sldId id="380"/>
          </p14:sldIdLst>
        </p14:section>
        <p14:section name="おすすめの方法" id="{86632433-0C55-4654-A468-1B4FB0AB23F2}">
          <p14:sldIdLst>
            <p14:sldId id="266"/>
            <p14:sldId id="257"/>
            <p14:sldId id="2147483611"/>
            <p14:sldId id="2147483614"/>
            <p14:sldId id="2147483613"/>
            <p14:sldId id="2147483612"/>
          </p14:sldIdLst>
        </p14:section>
        <p14:section name="インストラクターガイド" id="{F4CAE19A-2633-49E8-9202-01249D4FC3EF}">
          <p14:sldIdLst>
            <p14:sldId id="302"/>
            <p14:sldId id="296"/>
            <p14:sldId id="279"/>
            <p14:sldId id="214748361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5B1"/>
    <a:srgbClr val="000000"/>
    <a:srgbClr val="091F2C"/>
    <a:srgbClr val="E3E4E5"/>
    <a:srgbClr val="F0F0ED"/>
    <a:srgbClr val="E8E6DF"/>
    <a:srgbClr val="FFFFFF"/>
    <a:srgbClr val="1A1A1F"/>
    <a:srgbClr val="F1EFEF"/>
    <a:srgbClr val="FFF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EA2E21-1DA9-9B16-0394-63C3606A849E}" v="12" dt="2025-04-01T12:45:18.4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03" autoAdjust="0"/>
    <p:restoredTop sz="96072" autoAdjust="0"/>
  </p:normalViewPr>
  <p:slideViewPr>
    <p:cSldViewPr snapToGrid="0">
      <p:cViewPr varScale="1">
        <p:scale>
          <a:sx n="113" d="100"/>
          <a:sy n="113" d="100"/>
        </p:scale>
        <p:origin x="216" y="6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4/2/25 3:19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ja"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4/2/25 3:19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1分 |開会式(スライド2)</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[オープニングシーン:カメラに映るインストラクターが、魅力的で熱心な口調で参加者を歓迎します。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講師:</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こんにちは、ようこそ!</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Work」のご出演を大変うれしく思います。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私の名前は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&lt;名前&gt;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マイクロソフトで&lt;私の役割&gt;</a:t>
            </a: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です。この  ペースの速いインタラクティブなセッションでは、</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 が作業を簡素化し、エラーを減らし、時間を解放して、本当に重要なことに集中できるようにする実践的な方法をご紹介します。</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ja" sz="1800" kern="100" dirty="0">
                <a:effectLst/>
                <a:latin typeface="Aptos" panose="020B0004020202020204" pitchFamily="34" charset="0"/>
                <a:ea typeface="Malgun Gothic" panose="020B0503020000020004" pitchFamily="34" charset="-127"/>
                <a:cs typeface="Times New Roman" panose="02020603050405020304" pitchFamily="18" charset="0"/>
              </a:rPr>
              <a:t>そして、一番の魅力は? これの恩恵を受けるために</a:t>
            </a:r>
            <a:r>
              <a:rPr lang="ja" sz="1800" b="1" kern="100" dirty="0">
                <a:effectLst/>
                <a:latin typeface="Aptos" panose="020B0004020202020204" pitchFamily="34" charset="0"/>
                <a:ea typeface="Malgun Gothic" panose="020B0503020000020004" pitchFamily="34" charset="-127"/>
                <a:cs typeface="Times New Roman" panose="02020603050405020304" pitchFamily="18" charset="0"/>
              </a:rPr>
              <a:t>、AIの専門家である必要はありません。</a:t>
            </a: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4/2/25 3:19 PM</a:t>
            </a:fld>
            <a:endParaRPr lang="en-US" dirty="0"/>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8473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02E7-5C31-9DB1-F96B-D5435D139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6EA44-5B90-8F3B-82BC-A69B08B7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B41B6-ABAD-6E36-9E80-6D8F07B98BBA}"/>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2分|[スライド:対面配送の場合](スライド10)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A91D24-62E5-27F6-1F93-2DA62169B1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164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F5E2F-A991-D687-7AF2-D32D7F69A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395DB-9E61-8D56-51FC-F8D697BAF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23010-CB9D-D229-B871-D8B712A72F08}"/>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2分|[スライド:対面配送の場合](スライド10)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766DD9-A695-8D78-E3C2-8074819B68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32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EEFF-DD2C-7C07-BD5D-E43307A00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E4350-832E-6CFA-DDC8-54C3C42D5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2E442-0904-71E9-46C3-833E8D7C0D58}"/>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2分|[スライド:対面配送の場合](スライド10)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9757B8C5-A036-EC41-2499-C419583457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13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A014-5BB3-3B9E-FAAC-7782F6EFC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ED1C-C48E-A07E-7E6D-73B41FFD2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75D83-9EB8-88DC-101D-90E06DE12CA6}"/>
              </a:ext>
            </a:extLst>
          </p:cNvPr>
          <p:cNvSpPr>
            <a:spLocks noGrp="1"/>
          </p:cNvSpPr>
          <p:nvPr>
            <p:ph type="body" idx="1"/>
          </p:nvPr>
        </p:nvSpPr>
        <p:spPr/>
        <p:txBody>
          <a:bodyPr/>
          <a:lstStyle/>
          <a:p>
            <a:pPr marL="0" marR="0">
              <a:lnSpc>
                <a:spcPct val="115000"/>
              </a:lnSpc>
              <a:spcAft>
                <a:spcPts val="800"/>
              </a:spcAft>
            </a:pPr>
            <a:r>
              <a:rPr lang="ja"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2分|[スライド:対面配送の場合](スライド10)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14E6EE-67AE-A2C8-9EBA-1630B8579B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2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1DAF-6640-AEA8-02F5-E76C5B66D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3AD7A-739A-A756-A249-C50F8052F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9862A-8F55-F23D-D281-D9558BCDBB9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C252A55-4E41-DDA8-BE6D-D4E4A27E92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E01D4F3-9A58-B809-2DCF-F60229EE1136}"/>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CFB6BD42-97B4-CA25-87FF-440410BD32E4}"/>
              </a:ext>
            </a:extLst>
          </p:cNvPr>
          <p:cNvSpPr>
            <a:spLocks noGrp="1"/>
          </p:cNvSpPr>
          <p:nvPr>
            <p:ph type="dt" idx="12"/>
          </p:nvPr>
        </p:nvSpPr>
        <p:spPr/>
        <p:txBody>
          <a:bodyPr/>
          <a:lstStyle/>
          <a:p>
            <a:fld id="{B16574EE-8191-4BCC-ABE6-D00A4F4D7690}" type="datetime8">
              <a:rPr lang="en-US" smtClean="0"/>
              <a:t>4/2/25 3:19 PM</a:t>
            </a:fld>
            <a:endParaRPr lang="en-US" dirty="0"/>
          </a:p>
        </p:txBody>
      </p:sp>
      <p:sp>
        <p:nvSpPr>
          <p:cNvPr id="7" name="Slide Number Placeholder 6">
            <a:extLst>
              <a:ext uri="{FF2B5EF4-FFF2-40B4-BE49-F238E27FC236}">
                <a16:creationId xmlns:a16="http://schemas.microsoft.com/office/drawing/2014/main" id="{9FA41208-B280-1ADF-3AF3-E750D2C1DBEE}"/>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2979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2625-3C7A-714C-A342-5ACE9FBAA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51466-973E-92BF-2DAE-274B3B6B0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3B7C-299D-3A4E-71AD-B0B492142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85FC43-E2AE-6325-EEDA-81E7F42DDDF1}"/>
              </a:ext>
            </a:extLst>
          </p:cNvPr>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0B3DB513-2B0F-40E5-9933-CBBDCD025E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1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6A107-D478-391D-A671-812994171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FC300-9F76-0E85-A825-1F2C368E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FFB9D-8368-C881-ED86-FE532AE80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DB813-AEF4-9D53-22DC-A6B506F377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2B950-8303-44D3-A917-03F5FA05D1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015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8935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4/2/25 3:19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4/2/25 3:19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4/2/25 3:19 PM</a:t>
            </a:fld>
            <a:endParaRPr lang="en-US" dirty="0"/>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842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fld id="{386CE63F-9E7F-4C04-9D0D-FCA25A8E9E86}" type="datetime8">
              <a:rPr lang="en-US" smtClean="0"/>
              <a:t>4/2/25 3:19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4/2/25 3:19 PM</a:t>
            </a:fld>
            <a:endParaRPr lang="en-US" dirty="0"/>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1614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576D78-3375-4E05-A780-65CD166E538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52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ja"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4/2/25 3:19 PM</a:t>
            </a:fld>
            <a:endParaRPr lang="en-US" dirty="0"/>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2269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E6E6E6"/>
              </a:solidFill>
              <a:effectLst/>
              <a:highlight>
                <a:srgbClr val="171717"/>
              </a:highligh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ja"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マイクロソフト株式会社。全著作権所有。マイクロソフトは、このプレゼンテーションの情報に関して、明示的、黙示的、または法定のいかなる保証も行いません。</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4/2/25 3:19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041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ピクセル化された虫眼鏡">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ここに写真をドラッグアンドドロップ</a:t>
            </a:r>
            <a:br>
              <a:rPr lang="en-US" dirty="0"/>
            </a:br>
            <a:r>
              <a:rPr lang="ja" dirty="0"/>
              <a:t>するか、下のアイコンをクリックまたはタップ</a:t>
            </a:r>
            <a:br>
              <a:rPr lang="en-US" dirty="0"/>
            </a:br>
            <a:r>
              <a:rPr lang="ja" dirty="0"/>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議題</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ja"/>
              <a:t>議題項目</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6" name="MS logo gray - EMF" descr="Microsoft ロゴ、灰色のテキスト バージョン">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dirty="0">
                <a:ln>
                  <a:noFill/>
                </a:ln>
                <a:effectLst/>
                <a:uLnTx/>
                <a:uFillTx/>
                <a:latin typeface="Segoe UI"/>
                <a:ea typeface="+mn-ea"/>
                <a:cs typeface="Segoe UI" panose="020B0502040204020203" pitchFamily="34" charset="0"/>
              </a:rPr>
              <a:t>活動期間:2025年4月8日〜5月28日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2800" b="0" i="0" u="none" strike="noStrike" kern="1200" cap="none" spc="0" normalizeH="0" baseline="0" noProof="0" dirty="0">
                <a:ln>
                  <a:noFill/>
                </a:ln>
                <a:effectLst/>
                <a:uLnTx/>
                <a:uFillTx/>
                <a:latin typeface="Segoe UI Semibold"/>
                <a:ea typeface="+mn-ea"/>
                <a:cs typeface="Segoe UI" panose="020B0502040204020203" pitchFamily="34" charset="0"/>
              </a:rPr>
              <a:t>次のセッションに登録してください</a:t>
            </a:r>
          </a:p>
        </p:txBody>
      </p:sp>
      <p:pic>
        <p:nvPicPr>
          <p:cNvPr id="7" name="Picture 6" descr="3Dピクセル矢印カーソル">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dirty="0">
                <a:ln w="3175">
                  <a:noFill/>
                </a:ln>
                <a:gradFill>
                  <a:gsLst>
                    <a:gs pos="71000">
                      <a:srgbClr val="0078D4">
                        <a:lumMod val="20000"/>
                        <a:lumOff val="80000"/>
                      </a:srgbClr>
                    </a:gs>
                    <a:gs pos="18000">
                      <a:srgbClr val="FFFFFF"/>
                    </a:gs>
                  </a:gsLst>
                  <a:lin ang="3900000" scaled="0"/>
                </a:gradFill>
                <a:latin typeface="+mj-lt"/>
                <a:cs typeface="Segoe UI Semibold"/>
              </a:rPr>
              <a:t>次に学ぶこと</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dirty="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
              <a:t>クリックしてマスタータイトルスタイルを編集</a:t>
            </a:r>
          </a:p>
        </p:txBody>
      </p:sp>
      <p:sp>
        <p:nvSpPr>
          <p:cNvPr id="16"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8"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ここに写真をドラッグアンドドロップ</a:t>
            </a:r>
            <a:br>
              <a:rPr lang="en-US" dirty="0"/>
            </a:br>
            <a:r>
              <a:rPr lang="ja" dirty="0"/>
              <a:t>するか、下のアイコンをクリックまたはタップ</a:t>
            </a:r>
            <a:br>
              <a:rPr lang="en-US" dirty="0"/>
            </a:br>
            <a:r>
              <a:rPr lang="ja" dirty="0"/>
              <a:t>して挿入します44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ja" dirty="0"/>
              <a:t>ここに写真をドラッグ&amp;ドロップ</a:t>
            </a:r>
            <a:br>
              <a:rPr lang="en-US" dirty="0"/>
            </a:br>
            <a:r>
              <a:rPr lang="ja" dirty="0"/>
              <a:t>するか、下のアイコンをクリックまたはタップして</a:t>
            </a:r>
            <a:br>
              <a:rPr lang="en-US" dirty="0"/>
            </a:br>
            <a:r>
              <a:rPr lang="ja" dirty="0"/>
              <a:t>挿入してください</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議題</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ja"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議題項目</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ja"/>
              <a:t>タイトル</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ja"/>
              <a:t>タイトル</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
              <a:t>クリックしてマスターテキストスタイルを編集</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
              <a:t>クリックしてマスタータイトルスタイルを編集</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5"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
              <a:t>クリックしてマスターテキストスタイルを編集</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
              <a:t>クリックしてマスタータイトルスタイルを編集</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ja"/>
              <a:t>クリックしてタイトルを編集</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AIスキルフェスト</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ja"/>
              <a:t>クリックしてタイトルを編集</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ja"/>
              <a:t>クリックしてタイトルを入力</a:t>
            </a:r>
          </a:p>
        </p:txBody>
      </p:sp>
      <p:sp>
        <p:nvSpPr>
          <p:cNvPr id="13" name="Text Placeholder 4" descr="このレイアウトは、開発者コードにのみ使用する必要があります。使用されるフォントは、コードを表示するのに理想的な等幅フォントです。">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ja"/>
              <a:t>クリックしてコードを編集または貼り付けます</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ja"/>
              <a:t>クリックしてテキストを編集</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ja"/>
              <a:t>スピーカー名</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デモタイトル</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ja"/>
              <a:t>スピーカー名</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ja"/>
              <a:t>セクションタイトル</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ja" sz="1600" b="0" i="0" u="none" strike="noStrike" kern="1200" cap="none" spc="0" normalizeH="0" baseline="0" noProof="0" dirty="0">
                <a:ln>
                  <a:noFill/>
                </a:ln>
                <a:solidFill>
                  <a:srgbClr val="091F2C"/>
                </a:solidFill>
                <a:effectLst/>
                <a:uLnTx/>
                <a:uFillTx/>
                <a:latin typeface="Segoe UI" panose="020B0502040204020203" pitchFamily="34" charset="0"/>
                <a:cs typeface="Segoe UI" panose="020B0502040204020203" pitchFamily="34" charset="0"/>
              </a:rPr>
              <a:t>活動期間:2025年4月8日〜5月28日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ja" sz="2800" cap="none" dirty="0">
                <a:solidFill>
                  <a:srgbClr val="091F2C"/>
                </a:solidFill>
                <a:latin typeface="Segoe UI Semibold"/>
              </a:rPr>
              <a:t>次のセッションに登録してください</a:t>
            </a:r>
          </a:p>
        </p:txBody>
      </p:sp>
      <p:pic>
        <p:nvPicPr>
          <p:cNvPr id="6" name="Picture 5" descr="3Dピクセル矢印カーソル">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ja" sz="6000" b="1" spc="-50" dirty="0">
                <a:ln w="3175">
                  <a:noFill/>
                </a:ln>
                <a:gradFill>
                  <a:gsLst>
                    <a:gs pos="40000">
                      <a:srgbClr val="2A446F"/>
                    </a:gs>
                    <a:gs pos="80000">
                      <a:schemeClr val="accent1"/>
                    </a:gs>
                  </a:gsLst>
                  <a:lin ang="3900000" scaled="0"/>
                </a:gradFill>
                <a:latin typeface="Segoe UI Semibold"/>
                <a:cs typeface="Segoe UI Semibold"/>
              </a:rPr>
              <a:t>次に学ぶこと</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これは、最終スライドに含めるべき著作権表示です。"/>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ja" sz="700" dirty="0">
                <a:solidFill>
                  <a:schemeClr val="tx1"/>
                </a:solidFill>
                <a:cs typeface="Segoe UI" pitchFamily="34" charset="0"/>
              </a:rPr>
              <a:t>© 著作権:Microsoft Corporation.全著作権所有。 </a:t>
            </a:r>
          </a:p>
        </p:txBody>
      </p:sp>
      <p:pic>
        <p:nvPicPr>
          <p:cNvPr id="5" name="MS logo white - EMF" descr="Microsoft ロゴ ホワイト テキスト バージョン">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
              <a:t>クリックしてマスタータイトルスタイルを編集</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ja"/>
              <a:t>次に：</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18255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200" y="1942485"/>
            <a:ext cx="621665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AIスキルフェスト</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マイクロソフト</a:t>
            </a:r>
          </a:p>
          <a:p>
            <a:pPr marL="0" algn="l" defTabSz="932742" rtl="0" eaLnBrk="1" latinLnBrk="0" hangingPunct="1">
              <a:lnSpc>
                <a:spcPct val="100000"/>
              </a:lnSpc>
              <a:spcBef>
                <a:spcPct val="0"/>
              </a:spcBef>
              <a:buNone/>
            </a:pPr>
            <a:r>
              <a:rPr lang="ja"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AIスキルフェスト</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chemeClr val="tx1"/>
                </a:solidFill>
                <a:latin typeface="+mn-lt"/>
                <a:ea typeface="+mn-ea"/>
                <a:cs typeface="Segoe UI" panose="020B0502040204020203" pitchFamily="34" charset="0"/>
              </a:rPr>
              <a:t>50日間のAIディスカバリーと学習で未来を切り開く</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7" name="Picture 6" descr="ピクセル化された虫眼鏡">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Microsoft ロゴ ホワイト テキスト バージョン">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7" name="Picture 6" descr="ピクセル化された虫眼鏡">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ja"/>
              <a:t>スピーカー名または字幕テキスト</a:t>
            </a:r>
          </a:p>
        </p:txBody>
      </p:sp>
      <p:pic>
        <p:nvPicPr>
          <p:cNvPr id="2" name="MS logo white - EMF" descr="Microsoft ロゴ ホワイト テキスト バージョン">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
              <a:t>クリックしてマスタータイトルスタイルを編集</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クリックして眉毛のスタイルを編集</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
              <a:t>クリックしてマスタータイトルスタイルを編集</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
              <a:t>クリックしてマスタータイトルスタイルを編集</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
              <a:t>クリックしてマスタータイトルスタイルを編集</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
              <a:t>クリックしてマスターテキストスタイルを編集</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a:t>イベント名またはプレゼンテーションのタイトル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ja"/>
              <a:t>スピーカー名または字幕テキスト</a:t>
            </a:r>
          </a:p>
        </p:txBody>
      </p:sp>
      <p:pic>
        <p:nvPicPr>
          <p:cNvPr id="3" name="MS logo gray - EMF" descr="Microsoft ロゴ、灰色のテキスト バージョン">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xmlns:p15="http://schemas.microsoft.com/office/powerpoint/2012/main">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
              <a:t>クリックしてマスターテキストスタイルを編集</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
              <a:t>クリックしてマスターテキストスタイルを編集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
              <a:t>クリックしてマスタータイトルスタイルを編集</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ja"/>
              <a:t>クリックしてテキストスタイルを編集</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
              <a:t>クリックしてマスタータイトルスタイルを編集</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
              <a:t>クリックしてマスタータイトルスタイルを編集</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
              <a:t>クリックしてマスタータイトルスタイルを編集</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ja"/>
              <a:t>タイトル、正方形、写真のレイアウト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
              <a:t>クリックしてマスターテキストスタイルを編集</a:t>
            </a:r>
          </a:p>
        </p:txBody>
      </p:sp>
      <p:sp>
        <p:nvSpPr>
          <p:cNvPr id="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ja"/>
              <a:t>正方形の写真レイアウトとテキストの小さめ</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
              <a:t>クリックしてマスタータイトルスタイルを編集</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ロゴ、灰色のテキスト バージョン">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ja" sz="2400" kern="1200" spc="0" baseline="0" dirty="0">
                <a:solidFill>
                  <a:srgbClr val="091F2C"/>
                </a:solidFill>
                <a:latin typeface="+mn-lt"/>
                <a:ea typeface="+mn-ea"/>
                <a:cs typeface="Segoe UI" panose="020B0502040204020203" pitchFamily="34" charset="0"/>
              </a:rPr>
              <a:t>50日間のAIディスカバリーと学習で未来を切り開く</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マイクロソフト</a:t>
            </a:r>
          </a:p>
          <a:p>
            <a:r>
              <a:rPr lang="ja"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AIスキルフェスト</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ja"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#AISkillsFest•aka.ms/AISkillsFest</a:t>
            </a:r>
          </a:p>
        </p:txBody>
      </p:sp>
      <p:pic>
        <p:nvPicPr>
          <p:cNvPr id="6" name="Picture 5" descr="ピクセル化された虫眼鏡">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ja"/>
              <a:t>クリックして</a:t>
            </a:r>
            <a:br>
              <a:rPr lang="en-US"/>
            </a:br>
            <a:r>
              <a:rPr lang="ja"/>
              <a:t>マスタータイトルスタイルを編集</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
              <a:t>クリックしてマスタータイトルスタイルを編集</a:t>
            </a:r>
          </a:p>
        </p:txBody>
      </p:sp>
      <p:sp>
        <p:nvSpPr>
          <p:cNvPr id="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
              <a:t>クリックしてマスタータイトルスタイルを編集</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0"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1"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
              <a:t>クリックしてマスターテキストスタイルを編集</a:t>
            </a:r>
          </a:p>
        </p:txBody>
      </p:sp>
      <p:sp>
        <p:nvSpPr>
          <p:cNvPr id="14"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
              <a:t>クリックしてマスタータイトルスタイルを編集</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3"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5"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7"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ここに写真をドラッグ&amp;ドロップ </a:t>
            </a:r>
            <a:br>
              <a:rPr lang="en-US" dirty="0"/>
            </a:br>
            <a:r>
              <a:rPr lang="ja" dirty="0"/>
              <a:t>するか、下のアイコンをクリックまたはタップして </a:t>
            </a:r>
            <a:br>
              <a:rPr lang="en-US" dirty="0"/>
            </a:br>
            <a:r>
              <a:rPr lang="ja" dirty="0"/>
              <a:t>挿入してください</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
              <a:t>クリックしてマスターテキストスタイルを編集</a:t>
            </a:r>
          </a:p>
        </p:txBody>
      </p:sp>
      <p:sp>
        <p:nvSpPr>
          <p:cNvPr id="19" name="Picture Placeholder" descr="この写真は「プレースホルダー」のみです。ここに写真をドラッグアンドドロップするか、中央をクリックしてタップして写真を挿入します。">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ja" dirty="0"/>
              <a:t>ここに写真をダグ&amp;ドロップ </a:t>
            </a:r>
            <a:br>
              <a:rPr lang="en-US" dirty="0"/>
            </a:br>
            <a:r>
              <a:rPr lang="ja" dirty="0"/>
              <a:t>するか、下のアイコンをクリックまたはタップ </a:t>
            </a:r>
            <a:br>
              <a:rPr lang="en-US" dirty="0"/>
            </a:br>
            <a:r>
              <a:rPr lang="ja" dirty="0"/>
              <a:t>して挿入します</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ja" sz="1000" dirty="0">
                <a:solidFill>
                  <a:srgbClr val="A3A3A3"/>
                </a:solidFill>
              </a:rPr>
              <a:t>ELTレイアウト</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ja"/>
              <a:t>クリックしてマスタータイトルスタイルを編集</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ja"/>
              <a:t>クリックしてマスターテキストスタイルを編集</a:t>
            </a:r>
          </a:p>
          <a:p>
            <a:pPr lvl="1"/>
            <a:r>
              <a:rPr lang="ja"/>
              <a:t>セカンドレベル</a:t>
            </a:r>
          </a:p>
          <a:p>
            <a:pPr lvl="2"/>
            <a:r>
              <a:rPr lang="ja"/>
              <a:t>第3レベル</a:t>
            </a:r>
          </a:p>
          <a:p>
            <a:pPr lvl="3"/>
            <a:r>
              <a:rPr lang="ja"/>
              <a:t>第4レベル</a:t>
            </a:r>
          </a:p>
          <a:p>
            <a:pPr lvl="4"/>
            <a:r>
              <a:rPr lang="ja"/>
              <a:t>第5レベル</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4.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71.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2.png"/><Relationship Id="rId1" Type="http://schemas.openxmlformats.org/officeDocument/2006/relationships/slideLayout" Target="../slideLayouts/slideLayout2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hyperlink" Target="https://learn.microsoft.com/en-us/training/modules/use-ai-everyday-task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90.png"/><Relationship Id="rId5" Type="http://schemas.openxmlformats.org/officeDocument/2006/relationships/image" Target="../media/image59.png"/><Relationship Id="rId10" Type="http://schemas.openxmlformats.org/officeDocument/2006/relationships/image" Target="../media/image610.png"/><Relationship Id="rId4" Type="http://schemas.openxmlformats.org/officeDocument/2006/relationships/image" Target="../media/image580.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6.xml"/><Relationship Id="rId7" Type="http://schemas.openxmlformats.org/officeDocument/2006/relationships/hyperlink" Target="https://aka.ms/AISkillsFest" TargetMode="Externa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ja" dirty="0">
                <a:solidFill>
                  <a:srgbClr val="F1EFEF"/>
                </a:solidFill>
              </a:rPr>
              <a:t>Microsoft AI スキル フェスト</a:t>
            </a:r>
          </a:p>
        </p:txBody>
      </p:sp>
    </p:spTree>
    <p:custDataLst>
      <p:tags r:id="rId1"/>
    </p:custDataLst>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588263" y="753927"/>
            <a:ext cx="11018520" cy="492443"/>
          </a:xfrm>
        </p:spPr>
        <p:txBody>
          <a:bodyPr/>
          <a:lstStyle/>
          <a:p>
            <a:pPr algn="ctr"/>
            <a:r>
              <a:rPr lang="ja" sz="3200" dirty="0"/>
              <a:t>インストラクター向けのベストプラクティス</a:t>
            </a:r>
          </a:p>
        </p:txBody>
      </p:sp>
      <p:sp>
        <p:nvSpPr>
          <p:cNvPr id="4" name="Rectangle: Rounded Corners 36">
            <a:extLst>
              <a:ext uri="{FF2B5EF4-FFF2-40B4-BE49-F238E27FC236}">
                <a16:creationId xmlns:a16="http://schemas.microsoft.com/office/drawing/2014/main" id="{DA5EDF08-0258-970F-FEC8-7C0DFDF9FF9D}"/>
              </a:ext>
              <a:ext uri="{C183D7F6-B498-43B3-948B-1728B52AA6E4}">
                <adec:decorative xmlns:adec="http://schemas.microsoft.com/office/drawing/2017/decorative" val="1"/>
              </a:ext>
            </a:extLst>
          </p:cNvPr>
          <p:cNvSpPr>
            <a:spLocks/>
          </p:cNvSpPr>
          <p:nvPr/>
        </p:nvSpPr>
        <p:spPr>
          <a:xfrm rot="16200000">
            <a:off x="513390" y="1398682"/>
            <a:ext cx="2651643" cy="2831394"/>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CC0C3F46-C4A4-1317-1825-38BA907CED4D}"/>
              </a:ext>
            </a:extLst>
          </p:cNvPr>
          <p:cNvSpPr txBox="1"/>
          <p:nvPr/>
        </p:nvSpPr>
        <p:spPr>
          <a:xfrm>
            <a:off x="466018" y="1663863"/>
            <a:ext cx="2714706"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0"/>
              </a:spcBef>
              <a:defRPr/>
            </a:pPr>
            <a:r>
              <a:rPr lang="ja" sz="2000" dirty="0">
                <a:ln w="3175">
                  <a:noFill/>
                </a:ln>
                <a:solidFill>
                  <a:schemeClr val="accent1"/>
                </a:solidFill>
              </a:rPr>
              <a:t>オーディエンスを引き</a:t>
            </a:r>
            <a:br>
              <a:rPr lang="en-US" sz="2000" dirty="0">
                <a:ln w="3175">
                  <a:noFill/>
                </a:ln>
                <a:solidFill>
                  <a:schemeClr val="accent1"/>
                </a:solidFill>
              </a:rPr>
            </a:br>
            <a:r>
              <a:rPr lang="ja" sz="2000" dirty="0">
                <a:ln w="3175">
                  <a:noFill/>
                </a:ln>
                <a:solidFill>
                  <a:schemeClr val="accent1"/>
                </a:solidFill>
              </a:rPr>
              <a:t>付ける </a:t>
            </a:r>
          </a:p>
        </p:txBody>
      </p:sp>
      <p:sp>
        <p:nvSpPr>
          <p:cNvPr id="28" name="TextBox 27">
            <a:extLst>
              <a:ext uri="{FF2B5EF4-FFF2-40B4-BE49-F238E27FC236}">
                <a16:creationId xmlns:a16="http://schemas.microsoft.com/office/drawing/2014/main" id="{C28317A3-E445-0BD1-745E-CF021A448BB3}"/>
              </a:ext>
            </a:extLst>
          </p:cNvPr>
          <p:cNvSpPr txBox="1"/>
          <p:nvPr/>
        </p:nvSpPr>
        <p:spPr>
          <a:xfrm>
            <a:off x="570231" y="2379320"/>
            <a:ext cx="2472982" cy="738664"/>
          </a:xfrm>
          <a:prstGeom prst="rect">
            <a:avLst/>
          </a:prstGeom>
          <a:noFill/>
        </p:spPr>
        <p:txBody>
          <a:bodyPr wrap="square" lIns="0" tIns="0" rIns="0" bIns="0" rtlCol="0">
            <a:spAutoFit/>
          </a:bodyPr>
          <a:lstStyle/>
          <a:p>
            <a:pPr algn="ctr"/>
            <a:r>
              <a:rPr lang="ja" sz="1600" dirty="0"/>
              <a:t>あなたが使用した</a:t>
            </a:r>
            <a:br>
              <a:rPr lang="en-US" sz="1600" dirty="0"/>
            </a:br>
            <a:r>
              <a:rPr lang="ja" sz="1600" dirty="0"/>
              <a:t>効果的な砕氷船は何ですか?</a:t>
            </a:r>
          </a:p>
        </p:txBody>
      </p:sp>
      <p:sp>
        <p:nvSpPr>
          <p:cNvPr id="17" name="Rectangle: Rounded Corners 36">
            <a:extLst>
              <a:ext uri="{FF2B5EF4-FFF2-40B4-BE49-F238E27FC236}">
                <a16:creationId xmlns:a16="http://schemas.microsoft.com/office/drawing/2014/main" id="{A75E8A70-9D7F-330F-C0A0-CE240931C45D}"/>
              </a:ext>
              <a:ext uri="{C183D7F6-B498-43B3-948B-1728B52AA6E4}">
                <adec:decorative xmlns:adec="http://schemas.microsoft.com/office/drawing/2017/decorative" val="1"/>
              </a:ext>
            </a:extLst>
          </p:cNvPr>
          <p:cNvSpPr>
            <a:spLocks/>
          </p:cNvSpPr>
          <p:nvPr/>
        </p:nvSpPr>
        <p:spPr>
          <a:xfrm rot="16200000">
            <a:off x="336066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6307866-B237-BF7E-7A40-E00B25213584}"/>
              </a:ext>
            </a:extLst>
          </p:cNvPr>
          <p:cNvSpPr txBox="1"/>
          <p:nvPr/>
        </p:nvSpPr>
        <p:spPr>
          <a:xfrm>
            <a:off x="332913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ja" sz="2000" dirty="0">
                <a:ln w="3175">
                  <a:noFill/>
                </a:ln>
                <a:solidFill>
                  <a:schemeClr val="accent2"/>
                </a:solidFill>
              </a:rPr>
              <a:t>明確な構造 </a:t>
            </a:r>
            <a:br>
              <a:rPr lang="en-US" sz="2000" dirty="0">
                <a:ln w="3175">
                  <a:noFill/>
                </a:ln>
                <a:solidFill>
                  <a:schemeClr val="accent2"/>
                </a:solidFill>
              </a:rPr>
            </a:br>
            <a:r>
              <a:rPr lang="ja" sz="2000" dirty="0">
                <a:ln w="3175">
                  <a:noFill/>
                </a:ln>
                <a:solidFill>
                  <a:schemeClr val="accent2"/>
                </a:solidFill>
              </a:rPr>
              <a:t>と流れ</a:t>
            </a:r>
          </a:p>
        </p:txBody>
      </p:sp>
      <p:sp>
        <p:nvSpPr>
          <p:cNvPr id="29" name="TextBox 28">
            <a:extLst>
              <a:ext uri="{FF2B5EF4-FFF2-40B4-BE49-F238E27FC236}">
                <a16:creationId xmlns:a16="http://schemas.microsoft.com/office/drawing/2014/main" id="{D2E96D7D-8AEC-5691-1469-570BF0081085}"/>
              </a:ext>
            </a:extLst>
          </p:cNvPr>
          <p:cNvSpPr txBox="1"/>
          <p:nvPr/>
        </p:nvSpPr>
        <p:spPr>
          <a:xfrm>
            <a:off x="3461060" y="2393264"/>
            <a:ext cx="2451158" cy="738664"/>
          </a:xfrm>
          <a:prstGeom prst="rect">
            <a:avLst/>
          </a:prstGeom>
          <a:noFill/>
        </p:spPr>
        <p:txBody>
          <a:bodyPr wrap="square" lIns="0" tIns="0" rIns="0" bIns="0" rtlCol="0">
            <a:spAutoFit/>
          </a:bodyPr>
          <a:lstStyle/>
          <a:p>
            <a:pPr lvl="0" algn="ctr">
              <a:defRPr/>
            </a:pPr>
            <a:r>
              <a:rPr lang="ja" sz="1600" dirty="0">
                <a:solidFill>
                  <a:srgbClr val="000000"/>
                </a:solidFill>
              </a:rPr>
              <a:t>最初にセッションの概要を簡単に説明することが重要なのはなぜですか?</a:t>
            </a:r>
          </a:p>
        </p:txBody>
      </p:sp>
      <p:sp>
        <p:nvSpPr>
          <p:cNvPr id="36" name="TextBox 35">
            <a:extLst>
              <a:ext uri="{FF2B5EF4-FFF2-40B4-BE49-F238E27FC236}">
                <a16:creationId xmlns:a16="http://schemas.microsoft.com/office/drawing/2014/main" id="{2F0BB548-DCB4-62F5-1DFA-53F7E9EE91CA}"/>
              </a:ext>
            </a:extLst>
          </p:cNvPr>
          <p:cNvSpPr txBox="1"/>
          <p:nvPr/>
        </p:nvSpPr>
        <p:spPr>
          <a:xfrm>
            <a:off x="3355936" y="3291629"/>
            <a:ext cx="2704103" cy="738664"/>
          </a:xfrm>
          <a:prstGeom prst="rect">
            <a:avLst/>
          </a:prstGeom>
          <a:noFill/>
        </p:spPr>
        <p:txBody>
          <a:bodyPr wrap="square" lIns="0" tIns="0" rIns="0" bIns="0" rtlCol="0">
            <a:spAutoFit/>
          </a:bodyPr>
          <a:lstStyle/>
          <a:p>
            <a:pPr lvl="0" algn="ctr">
              <a:defRPr/>
            </a:pPr>
            <a:r>
              <a:rPr lang="ja" sz="1600" dirty="0"/>
              <a:t>入門的な概念から対話型アプリケーションへの論理的な流れを確保する</a:t>
            </a:r>
          </a:p>
        </p:txBody>
      </p:sp>
      <p:sp>
        <p:nvSpPr>
          <p:cNvPr id="18" name="Rectangle: Rounded Corners 36">
            <a:extLst>
              <a:ext uri="{FF2B5EF4-FFF2-40B4-BE49-F238E27FC236}">
                <a16:creationId xmlns:a16="http://schemas.microsoft.com/office/drawing/2014/main" id="{9472CB4A-A9B7-925B-D5FF-4BDB5A3FA3F2}"/>
              </a:ext>
              <a:ext uri="{C183D7F6-B498-43B3-948B-1728B52AA6E4}">
                <adec:decorative xmlns:adec="http://schemas.microsoft.com/office/drawing/2017/decorative" val="1"/>
              </a:ext>
            </a:extLst>
          </p:cNvPr>
          <p:cNvSpPr>
            <a:spLocks/>
          </p:cNvSpPr>
          <p:nvPr/>
        </p:nvSpPr>
        <p:spPr>
          <a:xfrm rot="16200000">
            <a:off x="613747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3774CA4B-3AE6-1E77-0D93-348F15AA6B65}"/>
              </a:ext>
            </a:extLst>
          </p:cNvPr>
          <p:cNvSpPr txBox="1"/>
          <p:nvPr/>
        </p:nvSpPr>
        <p:spPr>
          <a:xfrm>
            <a:off x="610594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ja" sz="2000" dirty="0">
                <a:ln w="3175">
                  <a:noFill/>
                </a:ln>
                <a:solidFill>
                  <a:schemeClr val="accent3"/>
                </a:solidFill>
              </a:rPr>
              <a:t>実際の例を使用する</a:t>
            </a:r>
          </a:p>
        </p:txBody>
      </p:sp>
      <p:sp>
        <p:nvSpPr>
          <p:cNvPr id="30" name="TextBox 29">
            <a:extLst>
              <a:ext uri="{FF2B5EF4-FFF2-40B4-BE49-F238E27FC236}">
                <a16:creationId xmlns:a16="http://schemas.microsoft.com/office/drawing/2014/main" id="{1FE6E68D-FC50-AC70-9285-E5F4DE858CD5}"/>
              </a:ext>
            </a:extLst>
          </p:cNvPr>
          <p:cNvSpPr txBox="1"/>
          <p:nvPr/>
        </p:nvSpPr>
        <p:spPr>
          <a:xfrm>
            <a:off x="6241163" y="2354486"/>
            <a:ext cx="2444274" cy="738664"/>
          </a:xfrm>
          <a:prstGeom prst="rect">
            <a:avLst/>
          </a:prstGeom>
          <a:noFill/>
        </p:spPr>
        <p:txBody>
          <a:bodyPr wrap="square" lIns="0" tIns="0" rIns="0" bIns="0" rtlCol="0">
            <a:spAutoFit/>
          </a:bodyPr>
          <a:lstStyle/>
          <a:p>
            <a:pPr marL="91440" lvl="0" algn="ctr" defTabSz="932563">
              <a:spcAft>
                <a:spcPts val="1200"/>
              </a:spcAft>
              <a:buSzPct val="90000"/>
              <a:defRPr/>
            </a:pPr>
            <a:r>
              <a:rPr lang="ja" sz="1600" dirty="0">
                <a:solidFill>
                  <a:srgbClr val="000000"/>
                </a:solidFill>
              </a:rPr>
              <a:t>ストーリーテリングを取り入れて、コンテンツをより親しみやすく、記憶に残るものにします。</a:t>
            </a:r>
          </a:p>
        </p:txBody>
      </p:sp>
      <p:sp>
        <p:nvSpPr>
          <p:cNvPr id="38" name="TextBox 37">
            <a:extLst>
              <a:ext uri="{FF2B5EF4-FFF2-40B4-BE49-F238E27FC236}">
                <a16:creationId xmlns:a16="http://schemas.microsoft.com/office/drawing/2014/main" id="{E75170F5-4D97-A54B-862C-388D1D76064A}"/>
              </a:ext>
            </a:extLst>
          </p:cNvPr>
          <p:cNvSpPr txBox="1"/>
          <p:nvPr/>
        </p:nvSpPr>
        <p:spPr>
          <a:xfrm>
            <a:off x="6309884" y="3291629"/>
            <a:ext cx="2355496" cy="738664"/>
          </a:xfrm>
          <a:prstGeom prst="rect">
            <a:avLst/>
          </a:prstGeom>
          <a:noFill/>
        </p:spPr>
        <p:txBody>
          <a:bodyPr wrap="square" lIns="0" tIns="0" rIns="0" bIns="0" rtlCol="0">
            <a:spAutoFit/>
          </a:bodyPr>
          <a:lstStyle/>
          <a:p>
            <a:pPr lvl="0" algn="ctr">
              <a:defRPr/>
            </a:pPr>
            <a:r>
              <a:rPr lang="ja" sz="1600" dirty="0"/>
              <a:t>AIアプリケーションを説明するために、ケーススタディをどのように組み込むことができますか?</a:t>
            </a:r>
          </a:p>
        </p:txBody>
      </p:sp>
      <p:sp>
        <p:nvSpPr>
          <p:cNvPr id="19" name="Rectangle: Rounded Corners 36">
            <a:extLst>
              <a:ext uri="{FF2B5EF4-FFF2-40B4-BE49-F238E27FC236}">
                <a16:creationId xmlns:a16="http://schemas.microsoft.com/office/drawing/2014/main" id="{708359E4-75D5-099E-1630-F66A1FB045FD}"/>
              </a:ext>
              <a:ext uri="{C183D7F6-B498-43B3-948B-1728B52AA6E4}">
                <adec:decorative xmlns:adec="http://schemas.microsoft.com/office/drawing/2017/decorative" val="1"/>
              </a:ext>
            </a:extLst>
          </p:cNvPr>
          <p:cNvSpPr>
            <a:spLocks/>
          </p:cNvSpPr>
          <p:nvPr/>
        </p:nvSpPr>
        <p:spPr>
          <a:xfrm rot="16200000">
            <a:off x="8897607" y="1488497"/>
            <a:ext cx="2651638"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5BC1D5CF-DDAF-B600-7496-228A5268DF69}"/>
              </a:ext>
            </a:extLst>
          </p:cNvPr>
          <p:cNvSpPr txBox="1"/>
          <p:nvPr/>
        </p:nvSpPr>
        <p:spPr>
          <a:xfrm>
            <a:off x="8866073"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ja" sz="2000" dirty="0">
                <a:ln w="3175">
                  <a:noFill/>
                </a:ln>
                <a:solidFill>
                  <a:schemeClr val="accent5">
                    <a:lumMod val="75000"/>
                  </a:schemeClr>
                </a:solidFill>
              </a:rPr>
              <a:t>インタラクティブ </a:t>
            </a:r>
            <a:br>
              <a:rPr lang="en-US" sz="2000" dirty="0">
                <a:ln w="3175">
                  <a:noFill/>
                </a:ln>
                <a:solidFill>
                  <a:schemeClr val="accent5">
                    <a:lumMod val="75000"/>
                  </a:schemeClr>
                </a:solidFill>
              </a:rPr>
            </a:br>
            <a:r>
              <a:rPr lang="ja" sz="2000" dirty="0">
                <a:ln w="3175">
                  <a:noFill/>
                </a:ln>
                <a:solidFill>
                  <a:schemeClr val="accent5">
                    <a:lumMod val="75000"/>
                  </a:schemeClr>
                </a:solidFill>
              </a:rPr>
              <a:t>プラクティス</a:t>
            </a:r>
          </a:p>
        </p:txBody>
      </p:sp>
      <p:sp>
        <p:nvSpPr>
          <p:cNvPr id="21" name="TextBox 20">
            <a:extLst>
              <a:ext uri="{FF2B5EF4-FFF2-40B4-BE49-F238E27FC236}">
                <a16:creationId xmlns:a16="http://schemas.microsoft.com/office/drawing/2014/main" id="{497F0592-2A55-5354-FF30-8DE743FD4216}"/>
              </a:ext>
            </a:extLst>
          </p:cNvPr>
          <p:cNvSpPr txBox="1"/>
          <p:nvPr/>
        </p:nvSpPr>
        <p:spPr>
          <a:xfrm>
            <a:off x="9060753" y="2416041"/>
            <a:ext cx="2405699" cy="492443"/>
          </a:xfrm>
          <a:prstGeom prst="rect">
            <a:avLst/>
          </a:prstGeom>
          <a:noFill/>
        </p:spPr>
        <p:txBody>
          <a:bodyPr wrap="square" lIns="0" tIns="0" rIns="0" bIns="0" rtlCol="0">
            <a:spAutoFit/>
          </a:bodyPr>
          <a:lstStyle/>
          <a:p>
            <a:pPr lvl="0" algn="ctr">
              <a:defRPr/>
            </a:pPr>
            <a:r>
              <a:rPr lang="ja" sz="1600" dirty="0">
                <a:solidFill>
                  <a:srgbClr val="000000"/>
                </a:solidFill>
              </a:rPr>
              <a:t>どのようなインタラクティブなエクササイズを使用していますか?</a:t>
            </a:r>
          </a:p>
        </p:txBody>
      </p:sp>
      <p:sp>
        <p:nvSpPr>
          <p:cNvPr id="39" name="TextBox 38">
            <a:extLst>
              <a:ext uri="{FF2B5EF4-FFF2-40B4-BE49-F238E27FC236}">
                <a16:creationId xmlns:a16="http://schemas.microsoft.com/office/drawing/2014/main" id="{2DB7363F-34A1-1801-CFFA-3C79740D177D}"/>
              </a:ext>
            </a:extLst>
          </p:cNvPr>
          <p:cNvSpPr txBox="1"/>
          <p:nvPr/>
        </p:nvSpPr>
        <p:spPr>
          <a:xfrm>
            <a:off x="566732" y="3156591"/>
            <a:ext cx="2627269" cy="984885"/>
          </a:xfrm>
          <a:prstGeom prst="rect">
            <a:avLst/>
          </a:prstGeom>
          <a:noFill/>
        </p:spPr>
        <p:txBody>
          <a:bodyPr wrap="square" lIns="0" tIns="0" rIns="0" bIns="0" rtlCol="0">
            <a:spAutoFit/>
          </a:bodyPr>
          <a:lstStyle/>
          <a:p>
            <a:pPr lvl="0" algn="ctr">
              <a:defRPr/>
            </a:pPr>
            <a:r>
              <a:rPr lang="ja" sz="1600" dirty="0"/>
              <a:t>仲間からのフィードバックやグループディスカッションを奨励して、学習を強化します。</a:t>
            </a:r>
          </a:p>
        </p:txBody>
      </p:sp>
      <p:sp>
        <p:nvSpPr>
          <p:cNvPr id="25" name="Rectangle: Rounded Corners 36">
            <a:extLst>
              <a:ext uri="{FF2B5EF4-FFF2-40B4-BE49-F238E27FC236}">
                <a16:creationId xmlns:a16="http://schemas.microsoft.com/office/drawing/2014/main" id="{2D5D3FE6-12A9-561C-E21D-78E196FE1D50}"/>
              </a:ext>
              <a:ext uri="{C183D7F6-B498-43B3-948B-1728B52AA6E4}">
                <adec:decorative xmlns:adec="http://schemas.microsoft.com/office/drawing/2017/decorative" val="1"/>
              </a:ext>
            </a:extLst>
          </p:cNvPr>
          <p:cNvSpPr>
            <a:spLocks/>
          </p:cNvSpPr>
          <p:nvPr/>
        </p:nvSpPr>
        <p:spPr>
          <a:xfrm rot="16200000">
            <a:off x="5062264" y="-398644"/>
            <a:ext cx="1863967" cy="11141465"/>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D309AB50-8C58-FE64-F56B-02A65C31A2F5}"/>
              </a:ext>
              <a:ext uri="{C183D7F6-B498-43B3-948B-1728B52AA6E4}">
                <adec:decorative xmlns:adec="http://schemas.microsoft.com/office/drawing/2017/decorative" val="1"/>
              </a:ext>
            </a:extLst>
          </p:cNvPr>
          <p:cNvGrpSpPr/>
          <p:nvPr/>
        </p:nvGrpSpPr>
        <p:grpSpPr>
          <a:xfrm>
            <a:off x="955343" y="4576680"/>
            <a:ext cx="10354039" cy="1281367"/>
            <a:chOff x="1512738" y="4720861"/>
            <a:chExt cx="9232900" cy="1281367"/>
          </a:xfrm>
        </p:grpSpPr>
        <p:sp>
          <p:nvSpPr>
            <p:cNvPr id="13" name="TextBox 12">
              <a:extLst>
                <a:ext uri="{FF2B5EF4-FFF2-40B4-BE49-F238E27FC236}">
                  <a16:creationId xmlns:a16="http://schemas.microsoft.com/office/drawing/2014/main" id="{B9D1D1C3-3F08-6329-FC28-F40C17B29BA9}"/>
                </a:ext>
              </a:extLst>
            </p:cNvPr>
            <p:cNvSpPr txBox="1"/>
            <p:nvPr/>
          </p:nvSpPr>
          <p:spPr>
            <a:xfrm>
              <a:off x="4771836" y="4720861"/>
              <a:ext cx="2714705"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 sz="2000" i="0" u="none" strike="noStrike" kern="1200" cap="none" spc="0" normalizeH="0" baseline="0" noProof="0" dirty="0">
                  <a:ln w="3175">
                    <a:noFill/>
                  </a:ln>
                  <a:solidFill>
                    <a:schemeClr val="accent3"/>
                  </a:solidFill>
                  <a:effectLst/>
                  <a:uLnTx/>
                  <a:uFillTx/>
                  <a:latin typeface="+mj-lt"/>
                  <a:ea typeface="+mj-ea"/>
                  <a:cs typeface="+mj-cs"/>
                </a:rPr>
                <a:t>実行可能なテイクアウェイ</a:t>
              </a:r>
            </a:p>
          </p:txBody>
        </p:sp>
        <p:sp>
          <p:nvSpPr>
            <p:cNvPr id="32" name="TextBox 31">
              <a:extLst>
                <a:ext uri="{FF2B5EF4-FFF2-40B4-BE49-F238E27FC236}">
                  <a16:creationId xmlns:a16="http://schemas.microsoft.com/office/drawing/2014/main" id="{A6382FBC-5F1A-8CD9-279D-A75BB8F407AC}"/>
                </a:ext>
              </a:extLst>
            </p:cNvPr>
            <p:cNvSpPr txBox="1"/>
            <p:nvPr/>
          </p:nvSpPr>
          <p:spPr>
            <a:xfrm>
              <a:off x="1512738" y="5092748"/>
              <a:ext cx="9232900" cy="909480"/>
            </a:xfrm>
            <a:prstGeom prst="rect">
              <a:avLst/>
            </a:prstGeom>
            <a:noFill/>
          </p:spPr>
          <p:txBody>
            <a:bodyPr wrap="square">
              <a:spAutoFit/>
            </a:bodyPr>
            <a:lstStyle/>
            <a:p>
              <a:pPr marL="0" indent="0" algn="ctr" rtl="0" eaLnBrk="1" latinLnBrk="0" hangingPunct="1">
                <a:buNone/>
              </a:pPr>
              <a:r>
                <a:rPr lang="ja" sz="1770" dirty="0">
                  <a:solidFill>
                    <a:srgbClr val="000000"/>
                  </a:solidFill>
                  <a:effectLst/>
                  <a:latin typeface="Segoe UI" panose="020B0502040204020203" pitchFamily="34" charset="0"/>
                </a:rPr>
                <a:t>セッション後に参加者が探索できるように、追加のリソースと読み物を提供します。</a:t>
              </a:r>
            </a:p>
            <a:p>
              <a:pPr marL="0" indent="0" algn="ctr" rtl="0" eaLnBrk="1" latinLnBrk="0" hangingPunct="1">
                <a:buNone/>
              </a:pPr>
              <a:r>
                <a:rPr lang="ja" sz="1770" dirty="0">
                  <a:solidFill>
                    <a:srgbClr val="000000"/>
                  </a:solidFill>
                  <a:effectLst/>
                  <a:latin typeface="Segoe UI" panose="020B0502040204020203" pitchFamily="34" charset="0"/>
                </a:rPr>
                <a:t>参加者に、さらに質問がある場合や追加のサポートを求めるように促します。</a:t>
              </a:r>
            </a:p>
            <a:p>
              <a:pPr marL="0" indent="0" algn="ctr" rtl="0" eaLnBrk="1" latinLnBrk="0" hangingPunct="1">
                <a:buNone/>
              </a:pPr>
              <a:r>
                <a:rPr lang="ja" sz="1770" dirty="0">
                  <a:solidFill>
                    <a:srgbClr val="000000"/>
                  </a:solidFill>
                  <a:effectLst/>
                  <a:latin typeface="Segoe UI" panose="020B0502040204020203" pitchFamily="34" charset="0"/>
                </a:rPr>
                <a:t>AIを日常の活動に責任を持って組み込むためのベストプラクティスを採用する</a:t>
              </a:r>
              <a:endParaRPr lang="en-US" dirty="0">
                <a:latin typeface="Segoe UI"/>
              </a:endParaRPr>
            </a:p>
          </p:txBody>
        </p:sp>
      </p:grpSp>
      <p:grpSp>
        <p:nvGrpSpPr>
          <p:cNvPr id="5" name="Group 4">
            <a:extLst>
              <a:ext uri="{FF2B5EF4-FFF2-40B4-BE49-F238E27FC236}">
                <a16:creationId xmlns:a16="http://schemas.microsoft.com/office/drawing/2014/main" id="{7F74F97E-DA84-A531-B461-C75323915477}"/>
              </a:ext>
              <a:ext uri="{C183D7F6-B498-43B3-948B-1728B52AA6E4}">
                <adec:decorative xmlns:adec="http://schemas.microsoft.com/office/drawing/2017/decorative" val="1"/>
              </a:ext>
            </a:extLst>
          </p:cNvPr>
          <p:cNvGrpSpPr/>
          <p:nvPr/>
        </p:nvGrpSpPr>
        <p:grpSpPr>
          <a:xfrm>
            <a:off x="3117440" y="1883386"/>
            <a:ext cx="374542" cy="442210"/>
            <a:chOff x="3117440" y="2633388"/>
            <a:chExt cx="374542" cy="442210"/>
          </a:xfrm>
        </p:grpSpPr>
        <p:sp>
          <p:nvSpPr>
            <p:cNvPr id="3" name="Oval 2">
              <a:extLst>
                <a:ext uri="{FF2B5EF4-FFF2-40B4-BE49-F238E27FC236}">
                  <a16:creationId xmlns:a16="http://schemas.microsoft.com/office/drawing/2014/main" id="{C7A1B01E-2DD4-EFE4-E99B-17AB38ADEE02}"/>
                </a:ext>
                <a:ext uri="{C183D7F6-B498-43B3-948B-1728B52AA6E4}">
                  <adec:decorative xmlns:adec="http://schemas.microsoft.com/office/drawing/2017/decorative" val="1"/>
                </a:ext>
              </a:extLst>
            </p:cNvPr>
            <p:cNvSpPr/>
            <p:nvPr/>
          </p:nvSpPr>
          <p:spPr bwMode="auto">
            <a:xfrm>
              <a:off x="3117440" y="2701056"/>
              <a:ext cx="374542" cy="37454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8C510C0-F46A-EE46-45F1-F03C0A49BB7D}"/>
                </a:ext>
                <a:ext uri="{C183D7F6-B498-43B3-948B-1728B52AA6E4}">
                  <adec:decorative xmlns:adec="http://schemas.microsoft.com/office/drawing/2017/decorative" val="0"/>
                </a:ext>
              </a:extLst>
            </p:cNvPr>
            <p:cNvSpPr txBox="1"/>
            <p:nvPr/>
          </p:nvSpPr>
          <p:spPr>
            <a:xfrm>
              <a:off x="3193248" y="2633388"/>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0" name="Group 9">
            <a:extLst>
              <a:ext uri="{FF2B5EF4-FFF2-40B4-BE49-F238E27FC236}">
                <a16:creationId xmlns:a16="http://schemas.microsoft.com/office/drawing/2014/main" id="{3003370E-D32B-FB00-B873-5F7496032E8C}"/>
              </a:ext>
              <a:ext uri="{C183D7F6-B498-43B3-948B-1728B52AA6E4}">
                <adec:decorative xmlns:adec="http://schemas.microsoft.com/office/drawing/2017/decorative" val="1"/>
              </a:ext>
            </a:extLst>
          </p:cNvPr>
          <p:cNvGrpSpPr/>
          <p:nvPr/>
        </p:nvGrpSpPr>
        <p:grpSpPr>
          <a:xfrm>
            <a:off x="5876306" y="1893011"/>
            <a:ext cx="374542" cy="432585"/>
            <a:chOff x="5876306" y="2643013"/>
            <a:chExt cx="374542" cy="432585"/>
          </a:xfrm>
        </p:grpSpPr>
        <p:sp>
          <p:nvSpPr>
            <p:cNvPr id="42" name="Oval 41">
              <a:extLst>
                <a:ext uri="{FF2B5EF4-FFF2-40B4-BE49-F238E27FC236}">
                  <a16:creationId xmlns:a16="http://schemas.microsoft.com/office/drawing/2014/main" id="{F4D91027-E848-2BBD-D5EB-9E0D490E79D7}"/>
                </a:ext>
                <a:ext uri="{C183D7F6-B498-43B3-948B-1728B52AA6E4}">
                  <adec:decorative xmlns:adec="http://schemas.microsoft.com/office/drawing/2017/decorative" val="1"/>
                </a:ext>
              </a:extLst>
            </p:cNvPr>
            <p:cNvSpPr/>
            <p:nvPr/>
          </p:nvSpPr>
          <p:spPr bwMode="auto">
            <a:xfrm>
              <a:off x="5876306" y="2701056"/>
              <a:ext cx="374542" cy="37454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207D0C27-F28A-7549-59E5-1790082C77B9}"/>
                </a:ext>
                <a:ext uri="{C183D7F6-B498-43B3-948B-1728B52AA6E4}">
                  <adec:decorative xmlns:adec="http://schemas.microsoft.com/office/drawing/2017/decorative" val="0"/>
                </a:ext>
              </a:extLst>
            </p:cNvPr>
            <p:cNvSpPr txBox="1"/>
            <p:nvPr/>
          </p:nvSpPr>
          <p:spPr>
            <a:xfrm>
              <a:off x="5942489" y="264301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5" name="Group 14">
            <a:extLst>
              <a:ext uri="{FF2B5EF4-FFF2-40B4-BE49-F238E27FC236}">
                <a16:creationId xmlns:a16="http://schemas.microsoft.com/office/drawing/2014/main" id="{45E18088-E4A1-4840-B81E-688578000C92}"/>
              </a:ext>
              <a:ext uri="{C183D7F6-B498-43B3-948B-1728B52AA6E4}">
                <adec:decorative xmlns:adec="http://schemas.microsoft.com/office/drawing/2017/decorative" val="1"/>
              </a:ext>
            </a:extLst>
          </p:cNvPr>
          <p:cNvGrpSpPr/>
          <p:nvPr/>
        </p:nvGrpSpPr>
        <p:grpSpPr>
          <a:xfrm>
            <a:off x="8640351" y="1912261"/>
            <a:ext cx="374542" cy="430887"/>
            <a:chOff x="8640351" y="2662263"/>
            <a:chExt cx="374542" cy="430887"/>
          </a:xfrm>
        </p:grpSpPr>
        <p:sp>
          <p:nvSpPr>
            <p:cNvPr id="44" name="Oval 43">
              <a:extLst>
                <a:ext uri="{FF2B5EF4-FFF2-40B4-BE49-F238E27FC236}">
                  <a16:creationId xmlns:a16="http://schemas.microsoft.com/office/drawing/2014/main" id="{F232FCF7-AC60-DC8C-2607-824E09FF4599}"/>
                </a:ext>
                <a:ext uri="{C183D7F6-B498-43B3-948B-1728B52AA6E4}">
                  <adec:decorative xmlns:adec="http://schemas.microsoft.com/office/drawing/2017/decorative" val="1"/>
                </a:ext>
              </a:extLst>
            </p:cNvPr>
            <p:cNvSpPr/>
            <p:nvPr/>
          </p:nvSpPr>
          <p:spPr bwMode="auto">
            <a:xfrm>
              <a:off x="8640351" y="2701056"/>
              <a:ext cx="374542" cy="37454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DF0AC789-D93B-AAF7-BE61-87A1A78F6D3C}"/>
                </a:ext>
                <a:ext uri="{C183D7F6-B498-43B3-948B-1728B52AA6E4}">
                  <adec:decorative xmlns:adec="http://schemas.microsoft.com/office/drawing/2017/decorative" val="0"/>
                </a:ext>
              </a:extLst>
            </p:cNvPr>
            <p:cNvSpPr txBox="1"/>
            <p:nvPr/>
          </p:nvSpPr>
          <p:spPr>
            <a:xfrm>
              <a:off x="8716159"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6" name="Group 15">
            <a:extLst>
              <a:ext uri="{FF2B5EF4-FFF2-40B4-BE49-F238E27FC236}">
                <a16:creationId xmlns:a16="http://schemas.microsoft.com/office/drawing/2014/main" id="{DBF9F161-7F6D-81B8-2B3E-113C8AB474A6}"/>
              </a:ext>
              <a:ext uri="{C183D7F6-B498-43B3-948B-1728B52AA6E4}">
                <adec:decorative xmlns:adec="http://schemas.microsoft.com/office/drawing/2017/decorative" val="1"/>
              </a:ext>
            </a:extLst>
          </p:cNvPr>
          <p:cNvGrpSpPr/>
          <p:nvPr/>
        </p:nvGrpSpPr>
        <p:grpSpPr>
          <a:xfrm>
            <a:off x="5848743" y="3998705"/>
            <a:ext cx="429668" cy="450105"/>
            <a:chOff x="5848743" y="3998705"/>
            <a:chExt cx="429668" cy="450105"/>
          </a:xfrm>
        </p:grpSpPr>
        <p:sp>
          <p:nvSpPr>
            <p:cNvPr id="6" name="Oval 5">
              <a:extLst>
                <a:ext uri="{FF2B5EF4-FFF2-40B4-BE49-F238E27FC236}">
                  <a16:creationId xmlns:a16="http://schemas.microsoft.com/office/drawing/2014/main" id="{8A4B0F1E-1AD5-481A-4983-8934CD5C96EC}"/>
                </a:ext>
                <a:ext uri="{C183D7F6-B498-43B3-948B-1728B52AA6E4}">
                  <adec:decorative xmlns:adec="http://schemas.microsoft.com/office/drawing/2017/decorative" val="1"/>
                </a:ext>
              </a:extLst>
            </p:cNvPr>
            <p:cNvSpPr/>
            <p:nvPr/>
          </p:nvSpPr>
          <p:spPr bwMode="auto">
            <a:xfrm>
              <a:off x="5848743" y="3998705"/>
              <a:ext cx="429668" cy="45010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endParaRPr>
            </a:p>
          </p:txBody>
        </p:sp>
        <p:sp>
          <p:nvSpPr>
            <p:cNvPr id="22" name="TextBox 21">
              <a:extLst>
                <a:ext uri="{FF2B5EF4-FFF2-40B4-BE49-F238E27FC236}">
                  <a16:creationId xmlns:a16="http://schemas.microsoft.com/office/drawing/2014/main" id="{2B637971-E178-7B99-7ABF-E40EC77880FF}"/>
                </a:ext>
                <a:ext uri="{C183D7F6-B498-43B3-948B-1728B52AA6E4}">
                  <adec:decorative xmlns:adec="http://schemas.microsoft.com/office/drawing/2017/decorative" val="0"/>
                </a:ext>
              </a:extLst>
            </p:cNvPr>
            <p:cNvSpPr txBox="1"/>
            <p:nvPr/>
          </p:nvSpPr>
          <p:spPr>
            <a:xfrm>
              <a:off x="5973862" y="3999279"/>
              <a:ext cx="18692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ja" sz="2800" b="1" i="0" u="none" strike="noStrike" kern="1200" cap="none" spc="0" normalizeH="0" baseline="0" noProof="0" dirty="0">
                  <a:ln>
                    <a:noFill/>
                  </a:ln>
                  <a:solidFill>
                    <a:srgbClr val="FFFFFF"/>
                  </a:solidFill>
                  <a:effectLst/>
                  <a:uLnTx/>
                  <a:uFillTx/>
                  <a:latin typeface="Segoe UI"/>
                  <a:ea typeface="+mn-ea"/>
                  <a:cs typeface="+mn-cs"/>
                </a:rPr>
                <a:t>=</a:t>
              </a:r>
            </a:p>
          </p:txBody>
        </p:sp>
      </p:grpSp>
      <p:pic>
        <p:nvPicPr>
          <p:cNvPr id="12" name="Picture 11">
            <a:extLst>
              <a:ext uri="{FF2B5EF4-FFF2-40B4-BE49-F238E27FC236}">
                <a16:creationId xmlns:a16="http://schemas.microsoft.com/office/drawing/2014/main" id="{2811BAF9-2344-2892-6CF5-20B1CA615B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98104" y="-26297"/>
            <a:ext cx="2095500" cy="1371600"/>
          </a:xfrm>
          <a:prstGeom prst="rect">
            <a:avLst/>
          </a:prstGeom>
        </p:spPr>
      </p:pic>
      <p:pic>
        <p:nvPicPr>
          <p:cNvPr id="14" name="Picture 13">
            <a:extLst>
              <a:ext uri="{FF2B5EF4-FFF2-40B4-BE49-F238E27FC236}">
                <a16:creationId xmlns:a16="http://schemas.microsoft.com/office/drawing/2014/main" id="{A8581323-BC92-7B82-9D4A-B58977AAEBC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646287">
            <a:off x="10195962" y="5108874"/>
            <a:ext cx="2081389" cy="1840487"/>
          </a:xfrm>
          <a:prstGeom prst="rect">
            <a:avLst/>
          </a:prstGeom>
        </p:spPr>
      </p:pic>
      <p:sp>
        <p:nvSpPr>
          <p:cNvPr id="23" name="TextBox 22">
            <a:extLst>
              <a:ext uri="{FF2B5EF4-FFF2-40B4-BE49-F238E27FC236}">
                <a16:creationId xmlns:a16="http://schemas.microsoft.com/office/drawing/2014/main" id="{ADC1BD60-F83D-172A-369F-036038A0EBED}"/>
              </a:ext>
            </a:extLst>
          </p:cNvPr>
          <p:cNvSpPr txBox="1"/>
          <p:nvPr/>
        </p:nvSpPr>
        <p:spPr>
          <a:xfrm>
            <a:off x="9137469" y="3291629"/>
            <a:ext cx="2171913" cy="492443"/>
          </a:xfrm>
          <a:prstGeom prst="rect">
            <a:avLst/>
          </a:prstGeom>
          <a:noFill/>
        </p:spPr>
        <p:txBody>
          <a:bodyPr wrap="square" lIns="0" tIns="0" rIns="0" bIns="0" rtlCol="0">
            <a:spAutoFit/>
          </a:bodyPr>
          <a:lstStyle/>
          <a:p>
            <a:pPr lvl="0" algn="ctr">
              <a:defRPr/>
            </a:pPr>
            <a:r>
              <a:rPr lang="ja" sz="1600" dirty="0"/>
              <a:t>ツールやプラットフォームとのインタラクションを奨励する</a:t>
            </a:r>
          </a:p>
        </p:txBody>
      </p:sp>
    </p:spTree>
    <p:extLst>
      <p:ext uri="{BB962C8B-B14F-4D97-AF65-F5344CB8AC3E}">
        <p14:creationId xmlns:p14="http://schemas.microsoft.com/office/powerpoint/2010/main" val="3089443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300"/>
                                  </p:stCondLst>
                                  <p:childTnLst>
                                    <p:animMotion origin="layout" path="M -3.125E-6 0 L -3.125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300"/>
                                  </p:stCondLst>
                                  <p:childTnLst>
                                    <p:animMotion origin="layout" path="M 5E-6 0 L 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300"/>
                                  </p:stCondLst>
                                  <p:childTnLst>
                                    <p:animMotion origin="layout" path="M -1.66667E-6 0 L -1.66667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grpId="1" nodeType="withEffect">
                                  <p:stCondLst>
                                    <p:cond delay="300"/>
                                  </p:stCondLst>
                                  <p:childTnLst>
                                    <p:animMotion origin="layout" path="M 6.25E-7 0 L 6.25E-7 0.03542 " pathEditMode="relative" rAng="0" ptsTypes="AA">
                                      <p:cBhvr>
                                        <p:cTn id="29" dur="700" spd="-100000" fill="hold"/>
                                        <p:tgtEl>
                                          <p:spTgt spid="4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300"/>
                                  </p:stCondLst>
                                  <p:childTnLst>
                                    <p:animMotion origin="layout" path="M -3.125E-6 2.96296E-6 L -3.125E-6 0.03541 " pathEditMode="relative" rAng="0" ptsTypes="AA">
                                      <p:cBhvr>
                                        <p:cTn id="34" dur="700" spd="-100000" fill="hold"/>
                                        <p:tgtEl>
                                          <p:spTgt spid="2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300"/>
                                  </p:stCondLst>
                                  <p:childTnLst>
                                    <p:animMotion origin="layout" path="M 5E-6 1.85185E-6 L 5E-6 0.03541 " pathEditMode="relative" rAng="0" ptsTypes="AA">
                                      <p:cBhvr>
                                        <p:cTn id="39" dur="700" spd="-100000" fill="hold"/>
                                        <p:tgtEl>
                                          <p:spTgt spid="29"/>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300"/>
                                  </p:stCondLst>
                                  <p:childTnLst>
                                    <p:animMotion origin="layout" path="M 6.25E-7 -7.40741E-7 L 6.25E-7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300"/>
                                  </p:stCondLst>
                                  <p:childTnLst>
                                    <p:animMotion origin="layout" path="M 3.125E-6 -4.44444E-6 L 3.125E-6 0.03542 " pathEditMode="relative" rAng="0" ptsTypes="AA">
                                      <p:cBhvr>
                                        <p:cTn id="49" dur="700" spd="-100000" fill="hold"/>
                                        <p:tgtEl>
                                          <p:spTgt spid="21"/>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400"/>
                                  </p:stCondLst>
                                  <p:childTnLst>
                                    <p:animMotion origin="layout" path="M 5E-6 0 L 5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nodeType="withEffect">
                                  <p:stCondLst>
                                    <p:cond delay="500"/>
                                  </p:stCondLst>
                                  <p:childTnLst>
                                    <p:animMotion origin="layout" path="M 5E-6 0 L 5E-6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nodeType="withEffect">
                                  <p:stCondLst>
                                    <p:cond delay="600"/>
                                  </p:stCondLst>
                                  <p:childTnLst>
                                    <p:animMotion origin="layout" path="M 5E-6 0 L 5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7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42" presetClass="path" presetSubtype="0" decel="100000" fill="hold" nodeType="withEffect">
                                  <p:stCondLst>
                                    <p:cond delay="700"/>
                                  </p:stCondLst>
                                  <p:childTnLst>
                                    <p:animMotion origin="layout" path="M 5E-6 0 L 5E-6 0.03542 " pathEditMode="relative" rAng="0" ptsTypes="AA">
                                      <p:cBhvr>
                                        <p:cTn id="69" dur="700" spd="-100000" fill="hold"/>
                                        <p:tgtEl>
                                          <p:spTgt spid="16"/>
                                        </p:tgtEl>
                                        <p:attrNameLst>
                                          <p:attrName>ppt_x</p:attrName>
                                          <p:attrName>ppt_y</p:attrName>
                                        </p:attrNameLst>
                                      </p:cBhvr>
                                      <p:rCtr x="0" y="1759"/>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42" presetClass="path" presetSubtype="0" decel="100000" fill="hold" grpId="1" nodeType="withEffect">
                                  <p:stCondLst>
                                    <p:cond delay="0"/>
                                  </p:stCondLst>
                                  <p:childTnLst>
                                    <p:animMotion origin="layout" path="M 4.16667E-6 1.85185E-6 L 4.16667E-6 0.03541 " pathEditMode="relative" rAng="0" ptsTypes="AA">
                                      <p:cBhvr>
                                        <p:cTn id="76" dur="700" spd="-100000" fill="hold"/>
                                        <p:tgtEl>
                                          <p:spTgt spid="36"/>
                                        </p:tgtEl>
                                        <p:attrNameLst>
                                          <p:attrName>ppt_x</p:attrName>
                                          <p:attrName>ppt_y</p:attrName>
                                        </p:attrNameLst>
                                      </p:cBhvr>
                                      <p:rCtr x="0" y="175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42" presetClass="path" presetSubtype="0" decel="100000" fill="hold" grpId="1" nodeType="withEffect">
                                  <p:stCondLst>
                                    <p:cond delay="0"/>
                                  </p:stCondLst>
                                  <p:childTnLst>
                                    <p:animMotion origin="layout" path="M -2.70833E-6 -7.40741E-7 L -2.70833E-6 0.03542 " pathEditMode="relative" rAng="0" ptsTypes="AA">
                                      <p:cBhvr>
                                        <p:cTn id="83" dur="700" spd="-100000" fill="hold"/>
                                        <p:tgtEl>
                                          <p:spTgt spid="38"/>
                                        </p:tgtEl>
                                        <p:attrNameLst>
                                          <p:attrName>ppt_x</p:attrName>
                                          <p:attrName>ppt_y</p:attrName>
                                        </p:attrNameLst>
                                      </p:cBhvr>
                                      <p:rCtr x="0" y="175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42" presetClass="path" presetSubtype="0" decel="100000" fill="hold" grpId="1" nodeType="withEffect">
                                  <p:stCondLst>
                                    <p:cond delay="0"/>
                                  </p:stCondLst>
                                  <p:childTnLst>
                                    <p:animMotion origin="layout" path="M -4.79167E-6 1.11111E-6 L -4.79167E-6 0.03542 " pathEditMode="relative" rAng="0" ptsTypes="AA">
                                      <p:cBhvr>
                                        <p:cTn id="90" dur="700" spd="-100000" fill="hold"/>
                                        <p:tgtEl>
                                          <p:spTgt spid="39"/>
                                        </p:tgtEl>
                                        <p:attrNameLst>
                                          <p:attrName>ppt_x</p:attrName>
                                          <p:attrName>ppt_y</p:attrName>
                                        </p:attrNameLst>
                                      </p:cBhvr>
                                      <p:rCtr x="0" y="175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42" presetClass="path" presetSubtype="0" decel="100000" fill="hold" nodeType="withEffect">
                                  <p:stCondLst>
                                    <p:cond delay="0"/>
                                  </p:stCondLst>
                                  <p:childTnLst>
                                    <p:animMotion origin="layout" path="M -4.79167E-6 -2.96296E-6 L -4.79167E-6 0.03542 " pathEditMode="relative" rAng="0" ptsTypes="AA">
                                      <p:cBhvr>
                                        <p:cTn id="97" dur="700" spd="-100000" fill="hold"/>
                                        <p:tgtEl>
                                          <p:spTgt spid="24"/>
                                        </p:tgtEl>
                                        <p:attrNameLst>
                                          <p:attrName>ppt_x</p:attrName>
                                          <p:attrName>ppt_y</p:attrName>
                                        </p:attrNameLst>
                                      </p:cBhvr>
                                      <p:rCtr x="0" y="175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0"/>
                                  </p:stCondLst>
                                  <p:childTnLst>
                                    <p:animMotion origin="layout" path="M -1.66667E-6 3.7037E-7 L -1.66667E-6 0.03542 " pathEditMode="relative" rAng="0" ptsTypes="AA">
                                      <p:cBhvr>
                                        <p:cTn id="10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P spid="2" grpId="1"/>
      <p:bldP spid="28" grpId="0"/>
      <p:bldP spid="28" grpId="1"/>
      <p:bldP spid="8" grpId="0"/>
      <p:bldP spid="8" grpId="1"/>
      <p:bldP spid="29" grpId="0"/>
      <p:bldP spid="29" grpId="1"/>
      <p:bldP spid="36" grpId="0"/>
      <p:bldP spid="36" grpId="1"/>
      <p:bldP spid="41" grpId="0"/>
      <p:bldP spid="41" grpId="1"/>
      <p:bldP spid="30" grpId="0"/>
      <p:bldP spid="30" grpId="1"/>
      <p:bldP spid="38" grpId="0"/>
      <p:bldP spid="38" grpId="1"/>
      <p:bldP spid="20" grpId="0"/>
      <p:bldP spid="20" grpId="1"/>
      <p:bldP spid="21" grpId="0"/>
      <p:bldP spid="21" grpId="1"/>
      <p:bldP spid="39" grpId="0"/>
      <p:bldP spid="39" grpId="1"/>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B916-DA13-475F-956D-7FA84E52ECDC}"/>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C3D9C6C7-8F7D-DC2F-2123-8DE7E4C78B99}"/>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dirty="0"/>
              <a:t>1: </a:t>
            </a:r>
            <a:r>
              <a:rPr lang="ja" dirty="0">
                <a:solidFill>
                  <a:schemeClr val="accent1"/>
                </a:solidFill>
              </a:rPr>
              <a:t>仮想</a:t>
            </a:r>
            <a:r>
              <a:rPr lang="ja" dirty="0"/>
              <a:t> 配信:ベストプラクティス(1/1)</a:t>
            </a:r>
          </a:p>
        </p:txBody>
      </p:sp>
      <p:sp>
        <p:nvSpPr>
          <p:cNvPr id="5" name="Rectangle: Rounded Corners 36">
            <a:extLst>
              <a:ext uri="{FF2B5EF4-FFF2-40B4-BE49-F238E27FC236}">
                <a16:creationId xmlns:a16="http://schemas.microsoft.com/office/drawing/2014/main" id="{E0BF38A4-D5F0-2993-4297-21FEA0666A45}"/>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0B7D9B40-2FD7-F922-79D4-642ABC7E8A99}"/>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dirty="0"/>
              <a:t>魅力的な仮想環境の作成</a:t>
            </a:r>
          </a:p>
        </p:txBody>
      </p:sp>
      <p:sp>
        <p:nvSpPr>
          <p:cNvPr id="17" name="Title 46">
            <a:extLst>
              <a:ext uri="{FF2B5EF4-FFF2-40B4-BE49-F238E27FC236}">
                <a16:creationId xmlns:a16="http://schemas.microsoft.com/office/drawing/2014/main" id="{A5DF438A-0177-B0E8-4A9A-4D5BA3EFE872}"/>
              </a:ext>
            </a:extLst>
          </p:cNvPr>
          <p:cNvSpPr txBox="1">
            <a:spLocks/>
          </p:cNvSpPr>
          <p:nvPr/>
        </p:nvSpPr>
        <p:spPr>
          <a:xfrm>
            <a:off x="516589" y="2012733"/>
            <a:ext cx="5307476" cy="34163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ja" sz="1600" b="1" dirty="0"/>
              <a:t>期待値を前もって設定する </a:t>
            </a:r>
            <a:r>
              <a:rPr lang="ja" sz="1600" dirty="0">
                <a:latin typeface="+mn-lt"/>
              </a:rPr>
              <a:t>– セッションの構成、参加ガイドライン、学習者の参加方法の概要を説明します。</a:t>
            </a:r>
          </a:p>
          <a:p>
            <a:pPr marL="285750" indent="-285750">
              <a:spcAft>
                <a:spcPts val="900"/>
              </a:spcAft>
              <a:buFont typeface="Wingdings" panose="05000000000000000000" pitchFamily="2" charset="2"/>
              <a:buChar char="q"/>
            </a:pPr>
            <a:r>
              <a:rPr lang="ja" sz="1600" dirty="0"/>
              <a:t>セッションの録画(該当する場合): </a:t>
            </a:r>
            <a:r>
              <a:rPr lang="ja" sz="1600" dirty="0">
                <a:latin typeface="+mn-lt"/>
              </a:rPr>
              <a:t>セッションが録画されるかどうかを確認し、参加者に通知します。</a:t>
            </a:r>
          </a:p>
          <a:p>
            <a:pPr marL="285750" indent="-285750">
              <a:spcAft>
                <a:spcPts val="900"/>
              </a:spcAft>
              <a:buFont typeface="Wingdings" panose="05000000000000000000" pitchFamily="2" charset="2"/>
              <a:buChar char="q"/>
            </a:pPr>
            <a:r>
              <a:rPr lang="ja" sz="1600" b="1" dirty="0"/>
              <a:t>ビデオ参加を奨励する </a:t>
            </a:r>
            <a:r>
              <a:rPr lang="ja" sz="1600" dirty="0">
                <a:latin typeface="+mn-lt"/>
              </a:rPr>
              <a:t>– 可能であれば、参加者にカメラをオンにするように依頼して、よりインタラクティブでつながりのある学習体験を促進します。</a:t>
            </a:r>
          </a:p>
          <a:p>
            <a:pPr marL="285750" indent="-285750">
              <a:spcAft>
                <a:spcPts val="900"/>
              </a:spcAft>
              <a:buFont typeface="Wingdings" panose="05000000000000000000" pitchFamily="2" charset="2"/>
              <a:buChar char="q"/>
            </a:pPr>
            <a:r>
              <a:rPr lang="ja" sz="1600" b="1" dirty="0"/>
              <a:t>明確で簡潔なコミュニケーションを使用する – </a:t>
            </a:r>
            <a:r>
              <a:rPr lang="ja" sz="1600" dirty="0">
                <a:latin typeface="+mn-lt"/>
              </a:rPr>
              <a:t>一定のペースで話し、質問のために一時停止し、理解度を頻繁に確認します</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39CC5ECF-CDF7-9ECC-CE4C-7AD76AE92009}"/>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C4CEE5DC-5A50-1DB4-4EFA-5EB3470B9FC1}"/>
              </a:ext>
            </a:extLst>
          </p:cNvPr>
          <p:cNvSpPr txBox="1"/>
          <p:nvPr/>
        </p:nvSpPr>
        <p:spPr>
          <a:xfrm>
            <a:off x="6154662" y="1505215"/>
            <a:ext cx="4422623" cy="369332"/>
          </a:xfrm>
          <a:prstGeom prst="rect">
            <a:avLst/>
          </a:prstGeom>
          <a:solidFill>
            <a:schemeClr val="bg2"/>
          </a:solidFill>
        </p:spPr>
        <p:txBody>
          <a:bodyPr wrap="square">
            <a:spAutoFit/>
          </a:bodyPr>
          <a:lstStyle/>
          <a:p>
            <a:r>
              <a:rPr lang="ja" sz="1800" b="1" i="0" dirty="0">
                <a:solidFill>
                  <a:srgbClr val="161616"/>
                </a:solidFill>
                <a:effectLst/>
                <a:latin typeface="+mj-lt"/>
              </a:rPr>
              <a:t>参加者を引き付ける方法</a:t>
            </a:r>
          </a:p>
        </p:txBody>
      </p:sp>
      <p:sp>
        <p:nvSpPr>
          <p:cNvPr id="3" name="TextBox 2">
            <a:extLst>
              <a:ext uri="{FF2B5EF4-FFF2-40B4-BE49-F238E27FC236}">
                <a16:creationId xmlns:a16="http://schemas.microsoft.com/office/drawing/2014/main" id="{B29319FF-9918-8FAE-ACAC-F74D8E910130}"/>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ja" sz="1600" dirty="0">
                <a:latin typeface="+mj-lt"/>
              </a:rPr>
              <a:t>インタラクティブなアイスブレーカーから始める </a:t>
            </a:r>
            <a:r>
              <a:rPr lang="ja" sz="1600" dirty="0"/>
              <a:t>– チャット、投票、または簡単なワードクラウドアクティビティを使用して、参加を促します</a:t>
            </a:r>
          </a:p>
          <a:p>
            <a:pPr marL="285750" indent="-285750">
              <a:spcAft>
                <a:spcPts val="900"/>
              </a:spcAft>
              <a:buFont typeface="Wingdings" panose="05000000000000000000" pitchFamily="2" charset="2"/>
              <a:buChar char="q"/>
            </a:pPr>
            <a:r>
              <a:rPr lang="ja" sz="1600" dirty="0">
                <a:latin typeface="+mj-lt"/>
              </a:rPr>
              <a:t>ブレイクアウトルームを活用する</a:t>
            </a:r>
            <a:r>
              <a:rPr lang="ja" sz="1600" dirty="0"/>
              <a:t> – プラットフォームで許可されている場合は、少人数のグループディスカッションを使用して、より深いエンゲージメントとコラボレーションを実現します</a:t>
            </a:r>
          </a:p>
          <a:p>
            <a:pPr marL="285750" indent="-285750">
              <a:spcAft>
                <a:spcPts val="900"/>
              </a:spcAft>
              <a:buFont typeface="Wingdings" panose="05000000000000000000" pitchFamily="2" charset="2"/>
              <a:buChar char="q"/>
            </a:pPr>
            <a:r>
              <a:rPr lang="ja" sz="1600" dirty="0">
                <a:latin typeface="+mj-lt"/>
              </a:rPr>
              <a:t>チャットとリアクションを使用する </a:t>
            </a:r>
            <a:r>
              <a:rPr lang="ja" sz="1600" dirty="0"/>
              <a:t>– チャット機能や絵文字を使用して、参加者に洞察を共有し、質問をし、リアクションするように促し、インタラクティブな雰囲気を作り出します</a:t>
            </a:r>
          </a:p>
          <a:p>
            <a:pPr marL="285750" indent="-285750">
              <a:spcAft>
                <a:spcPts val="900"/>
              </a:spcAft>
              <a:buFont typeface="Wingdings" panose="05000000000000000000" pitchFamily="2" charset="2"/>
              <a:buChar char="q"/>
            </a:pPr>
            <a:r>
              <a:rPr lang="ja" sz="1600" dirty="0">
                <a:latin typeface="+mj-lt"/>
              </a:rPr>
              <a:t>共同ホストまたはモデレーターを割り当てる </a:t>
            </a:r>
            <a:r>
              <a:rPr lang="ja" sz="1600" dirty="0"/>
              <a:t>– 必要に応じて、チャット、技術的な問題、ブレイクアウト ルームのディスカッションをサポート担当者に管理してもらいます。</a:t>
            </a:r>
          </a:p>
        </p:txBody>
      </p:sp>
      <p:pic>
        <p:nvPicPr>
          <p:cNvPr id="4" name="Picture 3">
            <a:extLst>
              <a:ext uri="{FF2B5EF4-FFF2-40B4-BE49-F238E27FC236}">
                <a16:creationId xmlns:a16="http://schemas.microsoft.com/office/drawing/2014/main" id="{8B1229B0-A375-48C8-AB3C-0E8E4FCDD0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217377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p14="http://schemas.microsoft.com/office/powerpoint/2010/main">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AB79-FAD2-18E8-0A02-7961C084FFB4}"/>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91FCAA15-F9CA-CCB5-BA67-F91DB390739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dirty="0"/>
              <a:t>1: </a:t>
            </a:r>
            <a:r>
              <a:rPr lang="ja" dirty="0">
                <a:solidFill>
                  <a:schemeClr val="accent1"/>
                </a:solidFill>
              </a:rPr>
              <a:t>バーチャル</a:t>
            </a:r>
            <a:r>
              <a:rPr lang="ja" dirty="0"/>
              <a:t> 配信:ベストプラクティス(2/2)</a:t>
            </a:r>
          </a:p>
        </p:txBody>
      </p:sp>
      <p:sp>
        <p:nvSpPr>
          <p:cNvPr id="5" name="Rectangle: Rounded Corners 36">
            <a:extLst>
              <a:ext uri="{FF2B5EF4-FFF2-40B4-BE49-F238E27FC236}">
                <a16:creationId xmlns:a16="http://schemas.microsoft.com/office/drawing/2014/main" id="{3F3E6FA1-2580-3170-CC03-846446057B16}"/>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F0EA5B85-A25A-34FE-66E7-ED36657715F1}"/>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dirty="0"/>
              <a:t>テクノロジーの効果的な活用</a:t>
            </a:r>
          </a:p>
        </p:txBody>
      </p:sp>
      <p:sp>
        <p:nvSpPr>
          <p:cNvPr id="17" name="Title 46">
            <a:extLst>
              <a:ext uri="{FF2B5EF4-FFF2-40B4-BE49-F238E27FC236}">
                <a16:creationId xmlns:a16="http://schemas.microsoft.com/office/drawing/2014/main" id="{3A868AD0-B173-5B49-E87C-50575576E396}"/>
              </a:ext>
            </a:extLst>
          </p:cNvPr>
          <p:cNvSpPr txBox="1">
            <a:spLocks/>
          </p:cNvSpPr>
          <p:nvPr/>
        </p:nvSpPr>
        <p:spPr>
          <a:xfrm>
            <a:off x="516589" y="2012733"/>
            <a:ext cx="5307476" cy="22006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ja" sz="1600" b="1" dirty="0"/>
              <a:t>可能な場合は、インタラクティブツールを統合する </a:t>
            </a:r>
            <a:r>
              <a:rPr lang="ja" sz="1600" dirty="0">
                <a:latin typeface="+mn-lt"/>
              </a:rPr>
              <a:t>– ライブ投票、ホワイトボード、クイズなどの機能を使用して、参加者の関心を維持し、リアルタイムのフィードバックを収集します</a:t>
            </a:r>
          </a:p>
          <a:p>
            <a:pPr marL="285750" indent="-285750">
              <a:spcAft>
                <a:spcPts val="900"/>
              </a:spcAft>
              <a:buFont typeface="Wingdings" panose="05000000000000000000" pitchFamily="2" charset="2"/>
              <a:buChar char="q"/>
            </a:pPr>
            <a:r>
              <a:rPr lang="ja" sz="1600" b="1" dirty="0"/>
              <a:t>画面を戦略的に共有する </a:t>
            </a:r>
            <a:r>
              <a:rPr lang="ja" sz="1600" dirty="0">
                <a:latin typeface="+mn-lt"/>
              </a:rPr>
              <a:t>– 長いスライドショーを最小限に抑え、ビジュアル、ライブデモ、ディスカッションを切り替えます</a:t>
            </a:r>
          </a:p>
          <a:p>
            <a:pPr marL="285750" indent="-285750">
              <a:spcAft>
                <a:spcPts val="900"/>
              </a:spcAft>
              <a:buFont typeface="Wingdings" panose="05000000000000000000" pitchFamily="2" charset="2"/>
              <a:buChar char="q"/>
            </a:pPr>
            <a:r>
              <a:rPr lang="ja" sz="1600" b="1" dirty="0"/>
              <a:t>アクセシビリティの最適化 </a:t>
            </a:r>
            <a:r>
              <a:rPr lang="ja" sz="1600" dirty="0">
                <a:latin typeface="+mn-lt"/>
              </a:rPr>
              <a:t>– 可能であればキャプションを有効にし、さまざまなデバイスを使用する参加者に対して指示が明確になるようにします。</a:t>
            </a:r>
          </a:p>
        </p:txBody>
      </p:sp>
      <p:sp>
        <p:nvSpPr>
          <p:cNvPr id="6" name="Rectangle: Rounded Corners 36">
            <a:extLst>
              <a:ext uri="{FF2B5EF4-FFF2-40B4-BE49-F238E27FC236}">
                <a16:creationId xmlns:a16="http://schemas.microsoft.com/office/drawing/2014/main" id="{84BD1754-74D0-3083-12EA-D9F9E83BEBE6}"/>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ACFFEB2C-C1AA-9509-7700-9B68C7D2F5E5}"/>
              </a:ext>
            </a:extLst>
          </p:cNvPr>
          <p:cNvSpPr txBox="1"/>
          <p:nvPr/>
        </p:nvSpPr>
        <p:spPr>
          <a:xfrm>
            <a:off x="6154662" y="1505215"/>
            <a:ext cx="4422623" cy="369332"/>
          </a:xfrm>
          <a:prstGeom prst="rect">
            <a:avLst/>
          </a:prstGeom>
          <a:solidFill>
            <a:schemeClr val="bg2"/>
          </a:solidFill>
        </p:spPr>
        <p:txBody>
          <a:bodyPr wrap="square">
            <a:spAutoFit/>
          </a:bodyPr>
          <a:lstStyle/>
          <a:p>
            <a:r>
              <a:rPr lang="ja" sz="1800" b="1" i="0" dirty="0">
                <a:solidFill>
                  <a:srgbClr val="161616"/>
                </a:solidFill>
                <a:effectLst/>
                <a:latin typeface="+mj-lt"/>
              </a:rPr>
              <a:t>スムーズなバーチャル体験の確保</a:t>
            </a:r>
          </a:p>
        </p:txBody>
      </p:sp>
      <p:sp>
        <p:nvSpPr>
          <p:cNvPr id="3" name="TextBox 2">
            <a:extLst>
              <a:ext uri="{FF2B5EF4-FFF2-40B4-BE49-F238E27FC236}">
                <a16:creationId xmlns:a16="http://schemas.microsoft.com/office/drawing/2014/main" id="{8EC1BEDF-9050-D36E-ADB4-6A02ECF8CC12}"/>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ja" sz="1600" dirty="0">
                <a:latin typeface="+mj-lt"/>
              </a:rPr>
              <a:t>事前に技術をテストする </a:t>
            </a:r>
            <a:r>
              <a:rPr lang="ja" sz="1600" dirty="0"/>
              <a:t>– マイク、カメラ、画面共有機能、および使用するインタラクティブツールを確認してください</a:t>
            </a:r>
          </a:p>
          <a:p>
            <a:pPr marL="285750" indent="-285750">
              <a:spcAft>
                <a:spcPts val="900"/>
              </a:spcAft>
              <a:buFont typeface="Wingdings" panose="05000000000000000000" pitchFamily="2" charset="2"/>
              <a:buChar char="q"/>
            </a:pPr>
            <a:r>
              <a:rPr lang="ja" sz="1600" dirty="0">
                <a:latin typeface="+mj-lt"/>
              </a:rPr>
              <a:t>バックアップ計画を立てる </a:t>
            </a:r>
            <a:r>
              <a:rPr lang="ja" sz="1600" dirty="0"/>
              <a:t>– 技術的な問題が発生した場合に備えて、コンテンツを配信する別の方法を準備しておく</a:t>
            </a:r>
          </a:p>
          <a:p>
            <a:pPr marL="285750" indent="-285750">
              <a:spcAft>
                <a:spcPts val="900"/>
              </a:spcAft>
              <a:buFont typeface="Wingdings" panose="05000000000000000000" pitchFamily="2" charset="2"/>
              <a:buChar char="q"/>
            </a:pPr>
            <a:r>
              <a:rPr lang="ja" sz="1600" dirty="0">
                <a:latin typeface="+mj-lt"/>
              </a:rPr>
              <a:t>振り返りと Q&amp;A の時間を設け</a:t>
            </a:r>
            <a:r>
              <a:rPr lang="ja" sz="1600" dirty="0"/>
              <a:t>る – 参加者が情報を処理し、質問をし、学んだことを応用する時間を確保します。</a:t>
            </a:r>
          </a:p>
          <a:p>
            <a:pPr marL="285750" indent="-285750">
              <a:spcAft>
                <a:spcPts val="900"/>
              </a:spcAft>
              <a:buFont typeface="Wingdings" panose="05000000000000000000" pitchFamily="2" charset="2"/>
              <a:buChar char="q"/>
            </a:pPr>
            <a:r>
              <a:rPr lang="ja" sz="1600" b="1" dirty="0">
                <a:latin typeface="+mj-lt"/>
              </a:rPr>
              <a:t>フォローアップリソース:</a:t>
            </a:r>
            <a:r>
              <a:rPr lang="ja" sz="1600" dirty="0"/>
              <a:t>主要なポイントの概要、追加のリソースへのリンク、またはセッション後の次のステップを提供します。</a:t>
            </a:r>
          </a:p>
        </p:txBody>
      </p:sp>
      <p:pic>
        <p:nvPicPr>
          <p:cNvPr id="10" name="Picture 9">
            <a:extLst>
              <a:ext uri="{FF2B5EF4-FFF2-40B4-BE49-F238E27FC236}">
                <a16:creationId xmlns:a16="http://schemas.microsoft.com/office/drawing/2014/main" id="{12C97751-4028-F6A7-B0CD-437B8EBFFC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32423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p14="http://schemas.microsoft.com/office/powerpoint/2010/main">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FAE12-69CC-1C3D-0F78-0FE25DEFF9CE}"/>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03800BBF-4877-A747-7EB7-F045D162D98A}"/>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dirty="0"/>
              <a:t>2: </a:t>
            </a:r>
            <a:r>
              <a:rPr lang="ja" dirty="0">
                <a:solidFill>
                  <a:schemeClr val="accent2"/>
                </a:solidFill>
              </a:rPr>
              <a:t>対面</a:t>
            </a:r>
            <a:r>
              <a:rPr lang="ja" dirty="0"/>
              <a:t> での配送:ベストプラクティス(1/2)</a:t>
            </a:r>
          </a:p>
        </p:txBody>
      </p:sp>
      <p:pic>
        <p:nvPicPr>
          <p:cNvPr id="26" name="Picture 25">
            <a:extLst>
              <a:ext uri="{FF2B5EF4-FFF2-40B4-BE49-F238E27FC236}">
                <a16:creationId xmlns:a16="http://schemas.microsoft.com/office/drawing/2014/main" id="{041E6165-B648-7539-CBC7-54A6B0B9F773}"/>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5" name="Rectangle: Rounded Corners 36">
            <a:extLst>
              <a:ext uri="{FF2B5EF4-FFF2-40B4-BE49-F238E27FC236}">
                <a16:creationId xmlns:a16="http://schemas.microsoft.com/office/drawing/2014/main" id="{264D55EB-F66C-8999-7AB5-3534DA0F41AC}"/>
              </a:ext>
              <a:ext uri="{C183D7F6-B498-43B3-948B-1728B52AA6E4}">
                <adec:decorative xmlns:adec="http://schemas.microsoft.com/office/drawing/2017/decorative" val="1"/>
              </a:ext>
            </a:extLst>
          </p:cNvPr>
          <p:cNvSpPr>
            <a:spLocks/>
          </p:cNvSpPr>
          <p:nvPr/>
        </p:nvSpPr>
        <p:spPr>
          <a:xfrm rot="16200000">
            <a:off x="2917063" y="-1230950"/>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BDD76E89-CECF-E225-3C2A-C36BABFCAA60}"/>
              </a:ext>
            </a:extLst>
          </p:cNvPr>
          <p:cNvSpPr txBox="1">
            <a:spLocks/>
          </p:cNvSpPr>
          <p:nvPr/>
        </p:nvSpPr>
        <p:spPr>
          <a:xfrm>
            <a:off x="516591" y="1332797"/>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dirty="0"/>
              <a:t>理想的な物流要件</a:t>
            </a:r>
          </a:p>
        </p:txBody>
      </p:sp>
      <p:sp>
        <p:nvSpPr>
          <p:cNvPr id="17" name="Title 46">
            <a:extLst>
              <a:ext uri="{FF2B5EF4-FFF2-40B4-BE49-F238E27FC236}">
                <a16:creationId xmlns:a16="http://schemas.microsoft.com/office/drawing/2014/main" id="{B73713D5-9E11-AD0D-DFFD-ECEF80869A15}"/>
              </a:ext>
            </a:extLst>
          </p:cNvPr>
          <p:cNvSpPr txBox="1">
            <a:spLocks/>
          </p:cNvSpPr>
          <p:nvPr/>
        </p:nvSpPr>
        <p:spPr>
          <a:xfrm>
            <a:off x="516589" y="1767005"/>
            <a:ext cx="5307476" cy="5109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ja" sz="1600" b="1" dirty="0"/>
              <a:t>クラスルームの設定</a:t>
            </a:r>
          </a:p>
          <a:p>
            <a:pPr marL="574675" indent="-285750">
              <a:spcAft>
                <a:spcPts val="900"/>
              </a:spcAft>
              <a:buFont typeface="Wingdings" panose="05000000000000000000" pitchFamily="2" charset="2"/>
              <a:buChar char="q"/>
            </a:pPr>
            <a:r>
              <a:rPr lang="ja" sz="1600" dirty="0">
                <a:latin typeface="+mn-lt"/>
              </a:rPr>
              <a:t>テーブルは、U字型のテーブルやチームテーブルなど、相互作用を容易にするように配置されていることを確認してください。</a:t>
            </a:r>
          </a:p>
          <a:p>
            <a:pPr marL="574675" indent="-285750">
              <a:spcAft>
                <a:spcPts val="900"/>
              </a:spcAft>
              <a:buFont typeface="Wingdings" panose="05000000000000000000" pitchFamily="2" charset="2"/>
              <a:buChar char="q"/>
            </a:pPr>
            <a:r>
              <a:rPr lang="ja" sz="1600" dirty="0">
                <a:latin typeface="+mn-lt"/>
              </a:rPr>
              <a:t>メモ帳、ペン、セッションに必要な特定のツールなど、必要な資料を提供します。</a:t>
            </a:r>
          </a:p>
          <a:p>
            <a:pPr marL="574675" indent="-285750">
              <a:spcAft>
                <a:spcPts val="900"/>
              </a:spcAft>
              <a:buFont typeface="Wingdings" panose="05000000000000000000" pitchFamily="2" charset="2"/>
              <a:buChar char="q"/>
            </a:pPr>
            <a:r>
              <a:rPr lang="ja" sz="1600" dirty="0">
                <a:latin typeface="+mn-lt"/>
              </a:rPr>
              <a:t>各参加者に快適な座席と十分なスペースを確保してください。</a:t>
            </a:r>
          </a:p>
          <a:p>
            <a:pPr marL="285750" indent="-285750">
              <a:spcAft>
                <a:spcPts val="900"/>
              </a:spcAft>
              <a:buFont typeface="Wingdings" panose="05000000000000000000" pitchFamily="2" charset="2"/>
              <a:buChar char="q"/>
            </a:pPr>
            <a:r>
              <a:rPr lang="ja" sz="1600" b="1" dirty="0"/>
              <a:t>インストラクターと参加者の比率</a:t>
            </a:r>
          </a:p>
          <a:p>
            <a:pPr marL="574675" indent="-285750">
              <a:spcAft>
                <a:spcPts val="900"/>
              </a:spcAft>
              <a:buFont typeface="Wingdings" panose="05000000000000000000" pitchFamily="2" charset="2"/>
              <a:buChar char="q"/>
            </a:pPr>
            <a:r>
              <a:rPr lang="ja" sz="1600" dirty="0">
                <a:latin typeface="+mn-lt"/>
              </a:rPr>
              <a:t>効果的なエンゲージメントと個別の注意を確保するために、参加者10〜15人に対して1人のインストラクターの比率を目指します。</a:t>
            </a:r>
          </a:p>
          <a:p>
            <a:pPr marL="574675" indent="-285750">
              <a:spcAft>
                <a:spcPts val="900"/>
              </a:spcAft>
              <a:buFont typeface="Wingdings" panose="05000000000000000000" pitchFamily="2" charset="2"/>
              <a:buChar char="q"/>
            </a:pPr>
            <a:r>
              <a:rPr lang="ja" sz="1600" dirty="0">
                <a:latin typeface="+mn-lt"/>
              </a:rPr>
              <a:t>大規模なコホートの場合は、ディスカッションを促進し、エンゲージメントを維持するために、指定されたチームリーダーによるチームベースの設定を検討してください</a:t>
            </a:r>
          </a:p>
          <a:p>
            <a:pPr marL="574675" indent="-285750">
              <a:spcAft>
                <a:spcPts val="900"/>
              </a:spcAft>
              <a:buFont typeface="Wingdings" panose="05000000000000000000" pitchFamily="2" charset="2"/>
              <a:buChar char="q"/>
            </a:pPr>
            <a:r>
              <a:rPr lang="ja" sz="1600" dirty="0">
                <a:latin typeface="+mn-lt"/>
              </a:rPr>
              <a:t>ロジスティクスや参加者からの問い合わせに対応するために、追加のサポートスタッフやアシスタントを配置することを検討してください。</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E9B0ED29-F019-13B3-1E07-64B4257331F0}"/>
              </a:ext>
              <a:ext uri="{C183D7F6-B498-43B3-948B-1728B52AA6E4}">
                <adec:decorative xmlns:adec="http://schemas.microsoft.com/office/drawing/2017/decorative" val="1"/>
              </a:ext>
            </a:extLst>
          </p:cNvPr>
          <p:cNvSpPr>
            <a:spLocks/>
          </p:cNvSpPr>
          <p:nvPr/>
        </p:nvSpPr>
        <p:spPr>
          <a:xfrm rot="16200000">
            <a:off x="8707422" y="-1286100"/>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0D4EE1B6-4A52-549D-DA7B-F8D8996DCE41}"/>
              </a:ext>
            </a:extLst>
          </p:cNvPr>
          <p:cNvSpPr txBox="1"/>
          <p:nvPr/>
        </p:nvSpPr>
        <p:spPr>
          <a:xfrm>
            <a:off x="6150628" y="1302020"/>
            <a:ext cx="4422623" cy="369332"/>
          </a:xfrm>
          <a:prstGeom prst="rect">
            <a:avLst/>
          </a:prstGeom>
          <a:solidFill>
            <a:schemeClr val="bg2"/>
          </a:solidFill>
        </p:spPr>
        <p:txBody>
          <a:bodyPr wrap="square">
            <a:spAutoFit/>
          </a:bodyPr>
          <a:lstStyle/>
          <a:p>
            <a:r>
              <a:rPr lang="ja" sz="1800" b="1" i="0" dirty="0">
                <a:solidFill>
                  <a:srgbClr val="161616"/>
                </a:solidFill>
                <a:effectLst/>
                <a:latin typeface="+mj-lt"/>
              </a:rPr>
              <a:t>参加者を引き付ける方法</a:t>
            </a:r>
          </a:p>
        </p:txBody>
      </p:sp>
      <p:sp>
        <p:nvSpPr>
          <p:cNvPr id="3" name="TextBox 2">
            <a:extLst>
              <a:ext uri="{FF2B5EF4-FFF2-40B4-BE49-F238E27FC236}">
                <a16:creationId xmlns:a16="http://schemas.microsoft.com/office/drawing/2014/main" id="{CFCF7F5C-8E26-65AE-6986-50E9D4BFD35B}"/>
              </a:ext>
            </a:extLst>
          </p:cNvPr>
          <p:cNvSpPr txBox="1"/>
          <p:nvPr/>
        </p:nvSpPr>
        <p:spPr>
          <a:xfrm>
            <a:off x="6097013" y="1769761"/>
            <a:ext cx="5578397" cy="4478149"/>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ja" sz="1600" dirty="0">
                <a:latin typeface="+mj-lt"/>
              </a:rPr>
              <a:t>インタラクティブなアクティビティ</a:t>
            </a:r>
          </a:p>
          <a:p>
            <a:pPr marL="574675" indent="-285750">
              <a:spcAft>
                <a:spcPts val="900"/>
              </a:spcAft>
              <a:buFont typeface="Wingdings" panose="05000000000000000000" pitchFamily="2" charset="2"/>
              <a:buChar char="q"/>
            </a:pPr>
            <a:r>
              <a:rPr lang="ja" sz="1600" dirty="0">
                <a:latin typeface="+mn-lt"/>
              </a:rPr>
              <a:t>自分のストーリーや例を共有して、オープンな対話のための安全なスペースを作ることを検討してください。</a:t>
            </a:r>
          </a:p>
          <a:p>
            <a:pPr marL="574675" indent="-285750">
              <a:spcAft>
                <a:spcPts val="900"/>
              </a:spcAft>
              <a:buFont typeface="Wingdings" panose="05000000000000000000" pitchFamily="2" charset="2"/>
              <a:buChar char="q"/>
            </a:pPr>
            <a:r>
              <a:rPr lang="ja" sz="1600" dirty="0">
                <a:latin typeface="+mn-lt"/>
              </a:rPr>
              <a:t>アイスブレーカーアクティビティを使用して信頼関係を築き、参加者がセッションに参加しやすくなります。</a:t>
            </a:r>
          </a:p>
          <a:p>
            <a:pPr marL="574675" indent="-285750">
              <a:spcAft>
                <a:spcPts val="900"/>
              </a:spcAft>
              <a:buFont typeface="Wingdings" panose="05000000000000000000" pitchFamily="2" charset="2"/>
              <a:buChar char="q"/>
            </a:pPr>
            <a:r>
              <a:rPr lang="ja" sz="1600" dirty="0">
                <a:latin typeface="+mn-lt"/>
              </a:rPr>
              <a:t>グループディスカッション</a:t>
            </a:r>
            <a:r>
              <a:rPr lang="ja" sz="1600" dirty="0"/>
              <a:t>や共同演習を取り入れ</a:t>
            </a:r>
            <a:r>
              <a:rPr lang="ja" sz="1600" dirty="0">
                <a:latin typeface="+mn-lt"/>
              </a:rPr>
              <a:t>て、積極的な参加を促します。</a:t>
            </a:r>
          </a:p>
          <a:p>
            <a:pPr marL="285750" indent="-285750">
              <a:spcAft>
                <a:spcPts val="900"/>
              </a:spcAft>
              <a:buFont typeface="Wingdings" panose="05000000000000000000" pitchFamily="2" charset="2"/>
              <a:buChar char="q"/>
            </a:pPr>
            <a:r>
              <a:rPr lang="ja" sz="1600" b="1" dirty="0">
                <a:latin typeface="+mj-lt"/>
              </a:rPr>
              <a:t>テクノロジーの使用</a:t>
            </a:r>
          </a:p>
          <a:p>
            <a:pPr marL="574675" indent="-285750">
              <a:spcAft>
                <a:spcPts val="900"/>
              </a:spcAft>
              <a:buFont typeface="Wingdings" panose="05000000000000000000" pitchFamily="2" charset="2"/>
              <a:buChar char="q"/>
            </a:pPr>
            <a:r>
              <a:rPr lang="ja" sz="1600" dirty="0">
                <a:latin typeface="+mn-lt"/>
              </a:rPr>
              <a:t>可能であれば、投票やクイズなどのインタラクティブなツールを使用して、参加者を引き付け、すぐにフィードバックを収集します (AI に対する感情、AI が支援できる時間のかかるタスクの特定など)。</a:t>
            </a:r>
          </a:p>
          <a:p>
            <a:pPr marL="574675" indent="-285750">
              <a:spcAft>
                <a:spcPts val="900"/>
              </a:spcAft>
              <a:buFont typeface="Wingdings" panose="05000000000000000000" pitchFamily="2" charset="2"/>
              <a:buChar char="q"/>
            </a:pPr>
            <a:r>
              <a:rPr lang="ja" sz="1600" dirty="0"/>
              <a:t>AIを使用してコンテンツを作成または調整する場合は、出力を検証して改善し、明確さ、公平性、およびセッションの目標との整合性を確保します。</a:t>
            </a:r>
            <a:endParaRPr lang="en-US" sz="1600" dirty="0">
              <a:latin typeface="+mn-lt"/>
            </a:endParaRPr>
          </a:p>
        </p:txBody>
      </p:sp>
      <p:pic>
        <p:nvPicPr>
          <p:cNvPr id="36" name="Picture 35">
            <a:extLst>
              <a:ext uri="{FF2B5EF4-FFF2-40B4-BE49-F238E27FC236}">
                <a16:creationId xmlns:a16="http://schemas.microsoft.com/office/drawing/2014/main" id="{7AEC0CE2-DF22-56F9-A3B2-1D7B09505411}"/>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Tree>
    <p:extLst>
      <p:ext uri="{BB962C8B-B14F-4D97-AF65-F5344CB8AC3E}">
        <p14:creationId xmlns:p14="http://schemas.microsoft.com/office/powerpoint/2010/main" val="516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p14="http://schemas.microsoft.com/office/powerpoint/2010/main">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D969-B826-CEAB-298C-314E464DDF76}"/>
            </a:ext>
          </a:extLst>
        </p:cNvPr>
        <p:cNvGrpSpPr/>
        <p:nvPr/>
      </p:nvGrpSpPr>
      <p:grpSpPr>
        <a:xfrm>
          <a:off x="0" y="0"/>
          <a:ext cx="0" cy="0"/>
          <a:chOff x="0" y="0"/>
          <a:chExt cx="0" cy="0"/>
        </a:xfrm>
      </p:grpSpPr>
      <p:sp>
        <p:nvSpPr>
          <p:cNvPr id="5" name="Rectangle: Rounded Corners 36">
            <a:extLst>
              <a:ext uri="{FF2B5EF4-FFF2-40B4-BE49-F238E27FC236}">
                <a16:creationId xmlns:a16="http://schemas.microsoft.com/office/drawing/2014/main" id="{FBD976A7-6653-64A6-EDAA-7BE7559FD7B3}"/>
              </a:ext>
              <a:ext uri="{C183D7F6-B498-43B3-948B-1728B52AA6E4}">
                <adec:decorative xmlns:adec="http://schemas.microsoft.com/office/drawing/2017/decorative" val="1"/>
              </a:ext>
            </a:extLst>
          </p:cNvPr>
          <p:cNvSpPr>
            <a:spLocks/>
          </p:cNvSpPr>
          <p:nvPr/>
        </p:nvSpPr>
        <p:spPr>
          <a:xfrm rot="16200000">
            <a:off x="2838195" y="-963875"/>
            <a:ext cx="411261" cy="5250910"/>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6" name="Rectangle: Rounded Corners 36">
            <a:extLst>
              <a:ext uri="{FF2B5EF4-FFF2-40B4-BE49-F238E27FC236}">
                <a16:creationId xmlns:a16="http://schemas.microsoft.com/office/drawing/2014/main" id="{F0EE839F-B8D3-D5F8-D59D-B147EE1F2170}"/>
              </a:ext>
              <a:ext uri="{C183D7F6-B498-43B3-948B-1728B52AA6E4}">
                <adec:decorative xmlns:adec="http://schemas.microsoft.com/office/drawing/2017/decorative" val="1"/>
              </a:ext>
            </a:extLst>
          </p:cNvPr>
          <p:cNvSpPr>
            <a:spLocks/>
          </p:cNvSpPr>
          <p:nvPr/>
        </p:nvSpPr>
        <p:spPr>
          <a:xfrm rot="16200000">
            <a:off x="8573405" y="-963876"/>
            <a:ext cx="411261" cy="5250911"/>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pic>
        <p:nvPicPr>
          <p:cNvPr id="26" name="Picture 25">
            <a:extLst>
              <a:ext uri="{FF2B5EF4-FFF2-40B4-BE49-F238E27FC236}">
                <a16:creationId xmlns:a16="http://schemas.microsoft.com/office/drawing/2014/main" id="{CD9DA08D-CED4-A571-E861-E84BB62C200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B6B3522A-94D7-EE77-D187-C311F67BA46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ja" dirty="0"/>
              <a:t>2: </a:t>
            </a:r>
            <a:r>
              <a:rPr lang="ja" dirty="0">
                <a:solidFill>
                  <a:schemeClr val="accent2"/>
                </a:solidFill>
              </a:rPr>
              <a:t>対面での</a:t>
            </a:r>
            <a:r>
              <a:rPr lang="ja" dirty="0"/>
              <a:t> 配送: ベスト プラクティス (2/2)</a:t>
            </a:r>
          </a:p>
        </p:txBody>
      </p:sp>
      <p:pic>
        <p:nvPicPr>
          <p:cNvPr id="36" name="Picture 35">
            <a:extLst>
              <a:ext uri="{FF2B5EF4-FFF2-40B4-BE49-F238E27FC236}">
                <a16:creationId xmlns:a16="http://schemas.microsoft.com/office/drawing/2014/main" id="{ABDF128B-A932-A1AD-EF4D-C8A0D534DAD2}"/>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
        <p:nvSpPr>
          <p:cNvPr id="19" name="Title 46">
            <a:extLst>
              <a:ext uri="{FF2B5EF4-FFF2-40B4-BE49-F238E27FC236}">
                <a16:creationId xmlns:a16="http://schemas.microsoft.com/office/drawing/2014/main" id="{9F6CD740-07EE-A9C4-9FE1-56DED9FA16BB}"/>
              </a:ext>
            </a:extLst>
          </p:cNvPr>
          <p:cNvSpPr txBox="1">
            <a:spLocks/>
          </p:cNvSpPr>
          <p:nvPr/>
        </p:nvSpPr>
        <p:spPr>
          <a:xfrm>
            <a:off x="516591" y="1521004"/>
            <a:ext cx="4299958"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ja" sz="2000" dirty="0"/>
              <a:t>デモの展示</a:t>
            </a:r>
          </a:p>
        </p:txBody>
      </p:sp>
      <p:sp>
        <p:nvSpPr>
          <p:cNvPr id="2" name="TextBox 1">
            <a:extLst>
              <a:ext uri="{FF2B5EF4-FFF2-40B4-BE49-F238E27FC236}">
                <a16:creationId xmlns:a16="http://schemas.microsoft.com/office/drawing/2014/main" id="{27697EB0-8B50-6211-BAF5-A6A11B31179F}"/>
              </a:ext>
            </a:extLst>
          </p:cNvPr>
          <p:cNvSpPr txBox="1"/>
          <p:nvPr/>
        </p:nvSpPr>
        <p:spPr>
          <a:xfrm>
            <a:off x="6154662" y="1490226"/>
            <a:ext cx="4207833" cy="369332"/>
          </a:xfrm>
          <a:prstGeom prst="rect">
            <a:avLst/>
          </a:prstGeom>
          <a:solidFill>
            <a:schemeClr val="bg2"/>
          </a:solidFill>
        </p:spPr>
        <p:txBody>
          <a:bodyPr wrap="square">
            <a:spAutoFit/>
          </a:bodyPr>
          <a:lstStyle/>
          <a:p>
            <a:r>
              <a:rPr lang="ja" sz="1800" b="1" i="0" dirty="0">
                <a:solidFill>
                  <a:srgbClr val="161616"/>
                </a:solidFill>
                <a:effectLst/>
                <a:latin typeface="+mj-lt"/>
              </a:rPr>
              <a:t>FAQ</a:t>
            </a:r>
          </a:p>
        </p:txBody>
      </p:sp>
      <p:sp>
        <p:nvSpPr>
          <p:cNvPr id="4" name="Title 46">
            <a:extLst>
              <a:ext uri="{FF2B5EF4-FFF2-40B4-BE49-F238E27FC236}">
                <a16:creationId xmlns:a16="http://schemas.microsoft.com/office/drawing/2014/main" id="{A83D98E3-B759-2F0B-5E62-8D487F69AF48}"/>
              </a:ext>
            </a:extLst>
          </p:cNvPr>
          <p:cNvSpPr txBox="1">
            <a:spLocks/>
          </p:cNvSpPr>
          <p:nvPr/>
        </p:nvSpPr>
        <p:spPr>
          <a:xfrm>
            <a:off x="379870" y="1979234"/>
            <a:ext cx="5250911" cy="34009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4675" indent="-285750">
              <a:spcAft>
                <a:spcPts val="900"/>
              </a:spcAft>
              <a:buFont typeface="Wingdings" panose="05000000000000000000" pitchFamily="2" charset="2"/>
              <a:buChar char="q"/>
            </a:pPr>
            <a:r>
              <a:rPr lang="ja" sz="1600" b="0" i="0" dirty="0">
                <a:solidFill>
                  <a:srgbClr val="424242"/>
                </a:solidFill>
                <a:effectLst/>
              </a:rPr>
              <a:t>ライブデモンストレーション</a:t>
            </a:r>
          </a:p>
          <a:p>
            <a:pPr marL="860425" indent="-285750">
              <a:spcAft>
                <a:spcPts val="900"/>
              </a:spcAft>
              <a:buFont typeface="Wingdings" panose="05000000000000000000" pitchFamily="2" charset="2"/>
              <a:buChar char="q"/>
            </a:pPr>
            <a:r>
              <a:rPr lang="ja" sz="1600" dirty="0">
                <a:latin typeface="+mn-lt"/>
              </a:rPr>
              <a:t>ライブデモ用のすべての機器と材料が事前に準備され、テストされていることを確認してください。</a:t>
            </a:r>
          </a:p>
          <a:p>
            <a:pPr marL="860425" indent="-285750">
              <a:spcAft>
                <a:spcPts val="900"/>
              </a:spcAft>
              <a:buFont typeface="Wingdings" panose="05000000000000000000" pitchFamily="2" charset="2"/>
              <a:buChar char="q"/>
            </a:pPr>
            <a:r>
              <a:rPr lang="ja" sz="1600" dirty="0">
                <a:latin typeface="+mn-lt"/>
              </a:rPr>
              <a:t>デモの各ステップと、参加者との関連性を明確に説明します。</a:t>
            </a:r>
          </a:p>
          <a:p>
            <a:pPr marL="860425"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ja" sz="1600" dirty="0"/>
              <a:t>インタラクティブでガイド付きの練習</a:t>
            </a:r>
          </a:p>
          <a:p>
            <a:pPr marL="860425" indent="-285750">
              <a:spcAft>
                <a:spcPts val="900"/>
              </a:spcAft>
              <a:buFont typeface="Wingdings" panose="05000000000000000000" pitchFamily="2" charset="2"/>
              <a:buChar char="q"/>
            </a:pPr>
            <a:r>
              <a:rPr lang="ja" sz="1600" dirty="0">
                <a:latin typeface="+mn-lt"/>
              </a:rPr>
              <a:t>参加者がインストラクターの指導を受けながら、自分でデモを試すことができるようにします。</a:t>
            </a:r>
          </a:p>
          <a:p>
            <a:pPr marL="860425" indent="-285750">
              <a:spcAft>
                <a:spcPts val="900"/>
              </a:spcAft>
              <a:buFont typeface="Wingdings" panose="05000000000000000000" pitchFamily="2" charset="2"/>
              <a:buChar char="q"/>
            </a:pPr>
            <a:r>
              <a:rPr lang="ja" sz="1600" dirty="0">
                <a:latin typeface="+mn-lt"/>
              </a:rPr>
              <a:t>インタラクティブな練習中に、参加者にすぐにフィードバックとサポートを提供します。</a:t>
            </a:r>
          </a:p>
        </p:txBody>
      </p:sp>
      <p:sp>
        <p:nvSpPr>
          <p:cNvPr id="7" name="TextBox 6">
            <a:extLst>
              <a:ext uri="{FF2B5EF4-FFF2-40B4-BE49-F238E27FC236}">
                <a16:creationId xmlns:a16="http://schemas.microsoft.com/office/drawing/2014/main" id="{324EF060-83EE-D800-33A9-CBD0E46C31AA}"/>
              </a:ext>
            </a:extLst>
          </p:cNvPr>
          <p:cNvSpPr txBox="1"/>
          <p:nvPr/>
        </p:nvSpPr>
        <p:spPr>
          <a:xfrm>
            <a:off x="6019000" y="1979234"/>
            <a:ext cx="5308491" cy="4347344"/>
          </a:xfrm>
          <a:prstGeom prst="rect">
            <a:avLst/>
          </a:prstGeom>
          <a:noFill/>
        </p:spPr>
        <p:txBody>
          <a:bodyPr wrap="square">
            <a:spAutoFit/>
          </a:bodyPr>
          <a:lstStyle/>
          <a:p>
            <a:pPr marL="574675" indent="-285750">
              <a:spcAft>
                <a:spcPts val="900"/>
              </a:spcAft>
              <a:buFont typeface="Wingdings" panose="05000000000000000000" pitchFamily="2" charset="2"/>
              <a:buChar char="q"/>
            </a:pPr>
            <a:r>
              <a:rPr lang="ja" sz="1600" b="0" i="0" dirty="0">
                <a:solidFill>
                  <a:srgbClr val="424242"/>
                </a:solidFill>
                <a:effectLst/>
                <a:latin typeface="+mj-lt"/>
              </a:rPr>
              <a:t>準備</a:t>
            </a:r>
          </a:p>
          <a:p>
            <a:pPr marL="914400" indent="-285750">
              <a:spcAft>
                <a:spcPts val="900"/>
              </a:spcAft>
              <a:buFont typeface="Wingdings" panose="05000000000000000000" pitchFamily="2" charset="2"/>
              <a:buChar char="q"/>
            </a:pPr>
            <a:r>
              <a:rPr lang="ja" sz="1600" dirty="0">
                <a:latin typeface="+mn-lt"/>
              </a:rPr>
              <a:t>セッションの内容に関連してよく寄せられる質問とその回答のリストを準備します。</a:t>
            </a:r>
          </a:p>
          <a:p>
            <a:pPr marL="573088" indent="-285750">
              <a:spcAft>
                <a:spcPts val="900"/>
              </a:spcAft>
              <a:buFont typeface="Wingdings" panose="05000000000000000000" pitchFamily="2" charset="2"/>
              <a:buChar char="q"/>
            </a:pPr>
            <a:r>
              <a:rPr lang="ja" sz="1600" dirty="0">
                <a:latin typeface="+mj-lt"/>
              </a:rPr>
              <a:t>アクセシビリティ</a:t>
            </a:r>
          </a:p>
          <a:p>
            <a:pPr marL="914400" indent="-285750">
              <a:spcAft>
                <a:spcPts val="900"/>
              </a:spcAft>
              <a:buFont typeface="Wingdings" panose="05000000000000000000" pitchFamily="2" charset="2"/>
              <a:buChar char="q"/>
            </a:pPr>
            <a:r>
              <a:rPr lang="ja" sz="1600" dirty="0">
                <a:latin typeface="+mn-lt"/>
              </a:rPr>
              <a:t>参加者が FAQ に印刷物またはデジタルで簡単にアクセスできるようにします。</a:t>
            </a:r>
          </a:p>
          <a:p>
            <a:pPr marL="914400"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ja" sz="1600" b="0" i="0" dirty="0">
                <a:solidFill>
                  <a:srgbClr val="424242"/>
                </a:solidFill>
                <a:effectLst/>
                <a:latin typeface="+mj-lt"/>
              </a:rPr>
              <a:t>Q&amp;Aセッション</a:t>
            </a:r>
          </a:p>
          <a:p>
            <a:pPr marL="860425" indent="-285750">
              <a:spcAft>
                <a:spcPts val="900"/>
              </a:spcAft>
              <a:buFont typeface="Wingdings" panose="05000000000000000000" pitchFamily="2" charset="2"/>
              <a:buChar char="q"/>
            </a:pPr>
            <a:r>
              <a:rPr lang="ja" sz="1600" dirty="0">
                <a:latin typeface="+mn-lt"/>
              </a:rPr>
              <a:t>専用時間: セッション中に Q&amp;A に専用の時間を割り当てることで、参加者からの問い合わせに対応します。</a:t>
            </a:r>
          </a:p>
          <a:p>
            <a:pPr marL="860425" indent="-285750">
              <a:spcAft>
                <a:spcPts val="900"/>
              </a:spcAft>
              <a:buFont typeface="Wingdings" panose="05000000000000000000" pitchFamily="2" charset="2"/>
              <a:buChar char="q"/>
            </a:pPr>
            <a:r>
              <a:rPr lang="ja" sz="1600" dirty="0">
                <a:latin typeface="+mn-lt"/>
              </a:rPr>
              <a:t>参加者に質問をしたり、ディスカッションに参加したりするように促します。</a:t>
            </a:r>
          </a:p>
        </p:txBody>
      </p:sp>
    </p:spTree>
    <p:extLst>
      <p:ext uri="{BB962C8B-B14F-4D97-AF65-F5344CB8AC3E}">
        <p14:creationId xmlns:p14="http://schemas.microsoft.com/office/powerpoint/2010/main" val="151962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dec="http://schemas.microsoft.com/office/drawing/2017/decorative" xmlns:p14="http://schemas.microsoft.com/office/powerpoint/2010/main">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78561-7E6B-2657-9EAE-04330A84AF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9258EC-9C93-686E-1A45-7504A5D1EEA7}"/>
              </a:ext>
            </a:extLst>
          </p:cNvPr>
          <p:cNvSpPr>
            <a:spLocks noGrp="1"/>
          </p:cNvSpPr>
          <p:nvPr>
            <p:ph type="title"/>
          </p:nvPr>
        </p:nvSpPr>
        <p:spPr>
          <a:xfrm>
            <a:off x="585215" y="2977823"/>
            <a:ext cx="9162467" cy="553998"/>
          </a:xfrm>
        </p:spPr>
        <p:txBody>
          <a:bodyPr/>
          <a:lstStyle/>
          <a:p>
            <a:r>
              <a:rPr lang="ja" dirty="0"/>
              <a:t>3:インストラクターガイド</a:t>
            </a:r>
          </a:p>
        </p:txBody>
      </p:sp>
      <p:sp>
        <p:nvSpPr>
          <p:cNvPr id="5" name="Text Placeholder 4">
            <a:extLst>
              <a:ext uri="{FF2B5EF4-FFF2-40B4-BE49-F238E27FC236}">
                <a16:creationId xmlns:a16="http://schemas.microsoft.com/office/drawing/2014/main" id="{2C41CCC9-DFFC-D2AA-E0C9-311E20408EE0}"/>
              </a:ext>
            </a:extLst>
          </p:cNvPr>
          <p:cNvSpPr>
            <a:spLocks noGrp="1"/>
          </p:cNvSpPr>
          <p:nvPr>
            <p:ph type="body" sz="quarter" idx="12"/>
          </p:nvPr>
        </p:nvSpPr>
        <p:spPr>
          <a:xfrm>
            <a:off x="585216" y="3751542"/>
            <a:ext cx="6217920" cy="307777"/>
          </a:xfrm>
        </p:spPr>
        <p:txBody>
          <a:bodyPr/>
          <a:lstStyle/>
          <a:p>
            <a:r>
              <a:rPr lang="ja" sz="2000" dirty="0"/>
              <a:t>インストラクター向けの実用的なツールとリソース</a:t>
            </a:r>
          </a:p>
        </p:txBody>
      </p:sp>
    </p:spTree>
    <p:extLst>
      <p:ext uri="{BB962C8B-B14F-4D97-AF65-F5344CB8AC3E}">
        <p14:creationId xmlns:p14="http://schemas.microsoft.com/office/powerpoint/2010/main" val="1679925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91D76-C38F-71B7-6FDC-AA27B3FF3317}"/>
            </a:ext>
          </a:extLst>
        </p:cNvPr>
        <p:cNvGrpSpPr/>
        <p:nvPr/>
      </p:nvGrpSpPr>
      <p:grpSpPr>
        <a:xfrm>
          <a:off x="0" y="0"/>
          <a:ext cx="0" cy="0"/>
          <a:chOff x="0" y="0"/>
          <a:chExt cx="0" cy="0"/>
        </a:xfrm>
      </p:grpSpPr>
      <p:sp>
        <p:nvSpPr>
          <p:cNvPr id="12" name="RectangleLight" descr="このプレゼンテーション資料内の「教員向けベストプラクティス」スライドのスクリーンショット。">
            <a:extLst>
              <a:ext uri="{FF2B5EF4-FFF2-40B4-BE49-F238E27FC236}">
                <a16:creationId xmlns:a16="http://schemas.microsoft.com/office/drawing/2014/main" id="{43D28523-DEAC-30F4-649C-2746867E726E}"/>
              </a:ext>
            </a:extLst>
          </p:cNvPr>
          <p:cNvSpPr/>
          <p:nvPr>
            <p:custDataLst>
              <p:tags r:id="rId1"/>
            </p:custDataLst>
          </p:nvPr>
        </p:nvSpPr>
        <p:spPr bwMode="ltGray">
          <a:xfrm>
            <a:off x="0" y="-1"/>
            <a:ext cx="2835667" cy="6858001"/>
          </a:xfrm>
          <a:prstGeom prst="rect">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2934743D-A88B-C967-A01B-62DC4A438FF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123809" y="-1"/>
            <a:ext cx="1315094" cy="981837"/>
          </a:xfrm>
          <a:prstGeom prst="rect">
            <a:avLst/>
          </a:prstGeom>
        </p:spPr>
      </p:pic>
      <p:sp>
        <p:nvSpPr>
          <p:cNvPr id="6" name="Title 5">
            <a:extLst>
              <a:ext uri="{FF2B5EF4-FFF2-40B4-BE49-F238E27FC236}">
                <a16:creationId xmlns:a16="http://schemas.microsoft.com/office/drawing/2014/main" id="{7A344E67-D1D1-BB5E-090E-4332CA95DA4D}"/>
              </a:ext>
            </a:extLst>
          </p:cNvPr>
          <p:cNvSpPr>
            <a:spLocks noGrp="1"/>
          </p:cNvSpPr>
          <p:nvPr>
            <p:ph type="title"/>
          </p:nvPr>
        </p:nvSpPr>
        <p:spPr>
          <a:xfrm>
            <a:off x="235647" y="945449"/>
            <a:ext cx="2723828" cy="738664"/>
          </a:xfrm>
        </p:spPr>
        <p:txBody>
          <a:bodyPr/>
          <a:lstStyle/>
          <a:p>
            <a:r>
              <a:rPr lang="ja" sz="2400" b="1" dirty="0">
                <a:cs typeface="Segoe UI"/>
              </a:rPr>
              <a:t> </a:t>
            </a:r>
            <a:br>
              <a:rPr lang="en-US" sz="2400" b="1" dirty="0">
                <a:cs typeface="Segoe UI"/>
              </a:rPr>
            </a:br>
            <a:r>
              <a:rPr lang="ja" sz="2400" b="1" dirty="0">
                <a:cs typeface="Segoe UI"/>
              </a:rPr>
              <a:t>セッションの概要</a:t>
            </a:r>
          </a:p>
        </p:txBody>
      </p:sp>
      <p:cxnSp>
        <p:nvCxnSpPr>
          <p:cNvPr id="7" name="Straight Connector 6">
            <a:extLst>
              <a:ext uri="{FF2B5EF4-FFF2-40B4-BE49-F238E27FC236}">
                <a16:creationId xmlns:a16="http://schemas.microsoft.com/office/drawing/2014/main" id="{8F887C4F-63DA-4AA6-A038-BF27F0749503}"/>
              </a:ext>
              <a:ext uri="{C183D7F6-B498-43B3-948B-1728B52AA6E4}">
                <adec:decorative xmlns:adec="http://schemas.microsoft.com/office/drawing/2017/decorative" val="1"/>
              </a:ext>
            </a:extLst>
          </p:cNvPr>
          <p:cNvCxnSpPr>
            <a:cxnSpLocks/>
          </p:cNvCxnSpPr>
          <p:nvPr/>
        </p:nvCxnSpPr>
        <p:spPr>
          <a:xfrm flipH="1">
            <a:off x="235647" y="1969688"/>
            <a:ext cx="2323274" cy="0"/>
          </a:xfrm>
          <a:prstGeom prst="line">
            <a:avLst/>
          </a:prstGeom>
          <a:noFill/>
          <a:ln w="12700">
            <a:solidFill>
              <a:srgbClr val="000000">
                <a:alpha val="2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D755CD61-ED00-DAB4-B80B-6FDCEB0A92EE}"/>
              </a:ext>
            </a:extLst>
          </p:cNvPr>
          <p:cNvSpPr txBox="1"/>
          <p:nvPr/>
        </p:nvSpPr>
        <p:spPr>
          <a:xfrm>
            <a:off x="235647" y="2079162"/>
            <a:ext cx="2467957" cy="2783125"/>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ja" sz="1100" b="1" i="0" u="none" strike="noStrike" kern="1200" cap="none" spc="0" normalizeH="0" baseline="0" noProof="0" dirty="0">
                <a:ln>
                  <a:noFill/>
                </a:ln>
                <a:solidFill>
                  <a:schemeClr val="tx1"/>
                </a:solidFill>
                <a:effectLst/>
                <a:uLnTx/>
                <a:uFillTx/>
                <a:ea typeface="+mn-ea"/>
                <a:cs typeface="+mn-cs"/>
              </a:rPr>
              <a:t>学習の目的</a:t>
            </a:r>
          </a:p>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ja" sz="1100" b="0" i="0" u="none" strike="noStrike" kern="1200" cap="none" spc="0" normalizeH="0" baseline="0" noProof="0" dirty="0">
                <a:ln>
                  <a:noFill/>
                </a:ln>
                <a:solidFill>
                  <a:schemeClr val="tx1"/>
                </a:solidFill>
                <a:effectLst/>
                <a:uLnTx/>
                <a:uFillTx/>
                <a:ea typeface="+mn-ea"/>
                <a:cs typeface="+mn-cs"/>
              </a:rPr>
              <a:t>このコースを修了すると、学習者は以下のことができるようになります。</a:t>
            </a:r>
            <a:endParaRPr kumimoji="0" lang="en-US" sz="1100" b="0" i="0" u="none" strike="noStrike" kern="1200" cap="none" spc="0" normalizeH="0" baseline="0" noProof="0" dirty="0">
              <a:ln>
                <a:noFill/>
              </a:ln>
              <a:solidFill>
                <a:schemeClr val="tx1"/>
              </a:solidFill>
              <a:effectLst/>
              <a:uLnTx/>
              <a:uFillTx/>
              <a:ea typeface="+mn-lt"/>
              <a:cs typeface="Segoe UI"/>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AIの可能性を認識し、よりスマートに働くためのエキサイティングな機会を特定する</a:t>
            </a:r>
            <a:endParaRPr lang="en-US" sz="1100" dirty="0">
              <a:solidFill>
                <a:schemeClr val="tx1"/>
              </a:solidFill>
              <a:ea typeface="Aptos" panose="020B0004020202020204" pitchFamily="34" charset="0"/>
              <a:cs typeface="Times New Roman" panose="02020603050405020304" pitchFamily="18" charset="0"/>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AI とは何かを説明し、シンプルで現実的な使用例を共有する</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AIを特定して適用し、タスクを合理化し、エラーを最小限に抑えます</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基本的なプロンプトを作成し、AIを仕事に統合するための小さな責任ある行動を計画します</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sp>
        <p:nvSpPr>
          <p:cNvPr id="8" name="TextBox 7">
            <a:extLst>
              <a:ext uri="{FF2B5EF4-FFF2-40B4-BE49-F238E27FC236}">
                <a16:creationId xmlns:a16="http://schemas.microsoft.com/office/drawing/2014/main" id="{2BC894FA-AE00-200E-314C-CE3D03EBAA09}"/>
              </a:ext>
            </a:extLst>
          </p:cNvPr>
          <p:cNvSpPr txBox="1"/>
          <p:nvPr/>
        </p:nvSpPr>
        <p:spPr>
          <a:xfrm>
            <a:off x="235647" y="4991051"/>
            <a:ext cx="2323274" cy="1309397"/>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ja" sz="1100" b="1" i="0" u="none" strike="noStrike" kern="1200" cap="none" spc="0" normalizeH="0" baseline="0" noProof="0" dirty="0">
                <a:ln>
                  <a:noFill/>
                </a:ln>
                <a:solidFill>
                  <a:schemeClr val="tx1"/>
                </a:solidFill>
                <a:effectLst/>
                <a:uLnTx/>
                <a:uFillTx/>
                <a:ea typeface="+mn-ea"/>
                <a:cs typeface="+mn-cs"/>
              </a:rPr>
              <a:t>学習教材&amp;設備</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セッションスライド</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lang="ja" sz="1100" dirty="0">
                <a:solidFill>
                  <a:schemeClr val="tx1"/>
                </a:solidFill>
                <a:ea typeface="+mn-lt"/>
                <a:cs typeface="Times New Roman" panose="02020603050405020304" pitchFamily="18" charset="0"/>
              </a:rPr>
              <a:t>インストラクター:ラップトップ1台+スライドを表示する画面</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ja" sz="1100" b="0" i="0" u="none" strike="noStrike" kern="1200" cap="none" spc="0" normalizeH="0" baseline="0" noProof="0" dirty="0">
                <a:ln>
                  <a:noFill/>
                </a:ln>
                <a:solidFill>
                  <a:schemeClr val="tx1"/>
                </a:solidFill>
                <a:effectLst/>
                <a:uLnTx/>
                <a:uFillTx/>
                <a:ea typeface="+mn-lt"/>
                <a:cs typeface="Times New Roman" panose="02020603050405020304" pitchFamily="18" charset="0"/>
              </a:rPr>
              <a:t>学習者:ミニエクササイズに参加するための携帯電話またはラップトップ</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graphicFrame>
        <p:nvGraphicFramePr>
          <p:cNvPr id="11" name="Table 10">
            <a:extLst>
              <a:ext uri="{FF2B5EF4-FFF2-40B4-BE49-F238E27FC236}">
                <a16:creationId xmlns:a16="http://schemas.microsoft.com/office/drawing/2014/main" id="{30ED4302-5781-5CA3-2B98-DF430322B583}"/>
              </a:ext>
            </a:extLst>
          </p:cNvPr>
          <p:cNvGraphicFramePr>
            <a:graphicFrameLocks noGrp="1"/>
          </p:cNvGraphicFramePr>
          <p:nvPr>
            <p:extLst>
              <p:ext uri="{D42A27DB-BD31-4B8C-83A1-F6EECF244321}">
                <p14:modId xmlns:p14="http://schemas.microsoft.com/office/powerpoint/2010/main" val="710235124"/>
              </p:ext>
            </p:extLst>
          </p:nvPr>
        </p:nvGraphicFramePr>
        <p:xfrm>
          <a:off x="3091862" y="431912"/>
          <a:ext cx="8794678" cy="6329456"/>
        </p:xfrm>
        <a:graphic>
          <a:graphicData uri="http://schemas.openxmlformats.org/drawingml/2006/table">
            <a:tbl>
              <a:tblPr firstRow="1"/>
              <a:tblGrid>
                <a:gridCol w="826082">
                  <a:extLst>
                    <a:ext uri="{9D8B030D-6E8A-4147-A177-3AD203B41FA5}">
                      <a16:colId xmlns:a16="http://schemas.microsoft.com/office/drawing/2014/main" val="2306593766"/>
                    </a:ext>
                  </a:extLst>
                </a:gridCol>
                <a:gridCol w="6335665">
                  <a:extLst>
                    <a:ext uri="{9D8B030D-6E8A-4147-A177-3AD203B41FA5}">
                      <a16:colId xmlns:a16="http://schemas.microsoft.com/office/drawing/2014/main" val="1596753419"/>
                    </a:ext>
                  </a:extLst>
                </a:gridCol>
                <a:gridCol w="1632931">
                  <a:extLst>
                    <a:ext uri="{9D8B030D-6E8A-4147-A177-3AD203B41FA5}">
                      <a16:colId xmlns:a16="http://schemas.microsoft.com/office/drawing/2014/main" val="2795577158"/>
                    </a:ext>
                  </a:extLst>
                </a:gridCol>
              </a:tblGrid>
              <a:tr h="262091">
                <a:tc>
                  <a:txBody>
                    <a:bodyPr/>
                    <a:lstStyle/>
                    <a:p>
                      <a:pPr algn="ctr" rtl="0"/>
                      <a:r>
                        <a:rPr lang="ja" sz="1100" b="1" dirty="0">
                          <a:solidFill>
                            <a:schemeClr val="bg1"/>
                          </a:solidFill>
                          <a:effectLst/>
                          <a:latin typeface="+mn-lt"/>
                        </a:rPr>
                        <a:t>推定時間</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ja" sz="1100" b="1" dirty="0">
                          <a:solidFill>
                            <a:schemeClr val="bg1"/>
                          </a:solidFill>
                          <a:effectLst/>
                          <a:latin typeface="+mn-lt"/>
                        </a:rPr>
                        <a:t>セクション: 主要なトピックスと活動</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ja" sz="1100" b="1" dirty="0">
                          <a:solidFill>
                            <a:schemeClr val="bg1"/>
                          </a:solidFill>
                          <a:effectLst/>
                          <a:latin typeface="+mn-lt"/>
                        </a:rPr>
                        <a:t>計画に関する注意事項</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36969849"/>
                  </a:ext>
                </a:extLst>
              </a:tr>
              <a:tr h="1223136">
                <a:tc>
                  <a:txBody>
                    <a:bodyPr/>
                    <a:lstStyle/>
                    <a:p>
                      <a:pPr marL="465138" lvl="1" indent="-403225" algn="l" rtl="0"/>
                      <a:r>
                        <a:rPr lang="ja" sz="1100" b="1" dirty="0">
                          <a:effectLst/>
                          <a:latin typeface="+mn-lt"/>
                        </a:rPr>
                        <a:t>7分間 </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ja" sz="1100" b="1" dirty="0">
                          <a:solidFill>
                            <a:srgbClr val="0070C0"/>
                          </a:solidFill>
                          <a:effectLst/>
                          <a:latin typeface="+mn-lt"/>
                        </a:rPr>
                        <a:t>1: AI の考え方を歓迎し、解き放つ</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ja" sz="1100" dirty="0">
                          <a:effectLst/>
                          <a:latin typeface="+mn-lt"/>
                        </a:rPr>
                        <a:t>イントロダクション&amp; </a:t>
                      </a:r>
                      <a:r>
                        <a:rPr lang="ja" sz="1100" b="1" dirty="0">
                          <a:effectLst/>
                          <a:latin typeface="+mn-lt"/>
                        </a:rPr>
                        <a:t>ハウスキーピング</a:t>
                      </a:r>
                      <a:r>
                        <a:rPr lang="ja" sz="1100" dirty="0">
                          <a:effectLst/>
                          <a:latin typeface="+mn-lt"/>
                        </a:rPr>
                        <a:t>:GWRチャレンジに登録し、Copilotを開き、実践的な活動に備えましょう</a:t>
                      </a:r>
                    </a:p>
                    <a:p>
                      <a:pPr marL="171450" indent="-171450" algn="l" rtl="0">
                        <a:spcAft>
                          <a:spcPts val="300"/>
                        </a:spcAft>
                        <a:buFont typeface="Arial" panose="020B0604020202020204" pitchFamily="34" charset="0"/>
                        <a:buChar char="•"/>
                      </a:pPr>
                      <a:r>
                        <a:rPr lang="ja" sz="1100" b="1" dirty="0">
                          <a:effectLst/>
                          <a:latin typeface="+mn-lt"/>
                        </a:rPr>
                        <a:t>アイスブレーカー—チャットで現在地とAIに関する形容詞を共有します</a:t>
                      </a:r>
                    </a:p>
                    <a:p>
                      <a:pPr marL="171450" indent="-171450" algn="l" rtl="0">
                        <a:spcAft>
                          <a:spcPts val="300"/>
                        </a:spcAft>
                        <a:buFont typeface="Arial" panose="020B0604020202020204" pitchFamily="34" charset="0"/>
                        <a:buChar char="•"/>
                      </a:pPr>
                      <a:r>
                        <a:rPr lang="ja" sz="1100" dirty="0">
                          <a:effectLst/>
                          <a:latin typeface="+mn-lt"/>
                        </a:rPr>
                        <a:t>マインドセットを変えるためのリフレーミング・クエスチョン:毎週2時間余分に時間があれば、あなたは何をしますか?</a:t>
                      </a:r>
                    </a:p>
                    <a:p>
                      <a:pPr marL="171450" indent="-171450" algn="l" rtl="0">
                        <a:spcAft>
                          <a:spcPts val="300"/>
                        </a:spcAft>
                        <a:buFont typeface="Arial" panose="020B0604020202020204" pitchFamily="34" charset="0"/>
                        <a:buChar char="•"/>
                      </a:pPr>
                      <a:r>
                        <a:rPr lang="ja" sz="1100" dirty="0">
                          <a:effectLst/>
                          <a:latin typeface="+mn-lt"/>
                        </a:rPr>
                        <a:t>セッションの目標:AIが今日のあなたの仕事を向上させる小さな方法を1つ挙げる(「AI Kickstarter」)</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r>
                        <a:rPr lang="ja" sz="1100" dirty="0">
                          <a:effectLst/>
                          <a:latin typeface="+mn-lt"/>
                        </a:rPr>
                        <a:t>対面での配達の場合、アイスブレーカーは、フリップチャートアクティビティの付箋に形容詞を書くことに適応させることができます。</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27810"/>
                  </a:ext>
                </a:extLst>
              </a:tr>
              <a:tr h="1056071">
                <a:tc>
                  <a:txBody>
                    <a:bodyPr/>
                    <a:lstStyle/>
                    <a:p>
                      <a:pPr marL="465138" lvl="1" indent="-403225" algn="l" rtl="0"/>
                      <a:r>
                        <a:rPr lang="ja" sz="1100" b="1" dirty="0">
                          <a:effectLst/>
                          <a:latin typeface="+mn-lt"/>
                        </a:rPr>
                        <a:t>6分間</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ja" sz="1100" b="1" dirty="0">
                          <a:solidFill>
                            <a:srgbClr val="0070C0"/>
                          </a:solidFill>
                          <a:effectLst/>
                          <a:latin typeface="+mn-lt"/>
                        </a:rPr>
                        <a:t>2: AI の仕事仲間に会う: AI がどのように役立つか</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ja" sz="1100" b="1" dirty="0">
                          <a:effectLst/>
                          <a:latin typeface="+mn-lt"/>
                        </a:rPr>
                        <a:t>AIとジェネレーティブAIとは? </a:t>
                      </a:r>
                      <a:r>
                        <a:rPr lang="ja" sz="1100" dirty="0">
                          <a:effectLst/>
                          <a:latin typeface="+mn-lt"/>
                        </a:rPr>
                        <a:t>簡単な説明と主な利点</a:t>
                      </a:r>
                    </a:p>
                    <a:p>
                      <a:pPr marL="171450" indent="-171450" algn="l" rtl="0">
                        <a:spcAft>
                          <a:spcPts val="300"/>
                        </a:spcAft>
                        <a:buFont typeface="Arial" panose="020B0604020202020204" pitchFamily="34" charset="0"/>
                        <a:buChar char="•"/>
                      </a:pPr>
                      <a:r>
                        <a:rPr lang="ja" sz="1100" b="1" dirty="0">
                          <a:effectLst/>
                          <a:latin typeface="+mn-lt"/>
                        </a:rPr>
                        <a:t>なぜ今、AIが重要なのか: </a:t>
                      </a:r>
                      <a:r>
                        <a:rPr lang="ja" sz="1100" dirty="0">
                          <a:effectLst/>
                          <a:latin typeface="+mn-lt"/>
                        </a:rPr>
                        <a:t>仕事はますます速くなり、AIは私たちが追いつくのを助けてくれます</a:t>
                      </a:r>
                    </a:p>
                    <a:p>
                      <a:pPr marL="171450" indent="-171450" algn="l" rtl="0">
                        <a:spcAft>
                          <a:spcPts val="300"/>
                        </a:spcAft>
                        <a:buFont typeface="Arial" panose="020B0604020202020204" pitchFamily="34" charset="0"/>
                        <a:buChar char="•"/>
                      </a:pPr>
                      <a:r>
                        <a:rPr lang="ja" sz="1100" b="1" dirty="0">
                          <a:effectLst/>
                          <a:latin typeface="+mn-lt"/>
                        </a:rPr>
                        <a:t>機能や業界全体で一般的なAIのユースケース</a:t>
                      </a:r>
                      <a:r>
                        <a:rPr lang="ja" sz="1100" dirty="0">
                          <a:effectLst/>
                          <a:latin typeface="+mn-lt"/>
                        </a:rPr>
                        <a:t>:メールの作成からAIを活用したカスタマーサポートの作成まで</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endParaRPr lang="en-US" sz="1100" dirty="0">
                        <a:effectLst/>
                        <a:latin typeface="+mn-lt"/>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442375"/>
                  </a:ext>
                </a:extLst>
              </a:tr>
              <a:tr h="1200688">
                <a:tc>
                  <a:txBody>
                    <a:bodyPr/>
                    <a:lstStyle/>
                    <a:p>
                      <a:pPr marL="465138" lvl="1" indent="-403225" algn="l" rtl="0"/>
                      <a:r>
                        <a:rPr lang="ja" sz="1100" b="1" dirty="0">
                          <a:effectLst/>
                          <a:latin typeface="+mn-lt"/>
                        </a:rPr>
                        <a:t>15分</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latinLnBrk="0" hangingPunct="1">
                        <a:spcAft>
                          <a:spcPts val="300"/>
                        </a:spcAft>
                        <a:buFont typeface="Arial" panose="020B0604020202020204" pitchFamily="34" charset="0"/>
                        <a:buNone/>
                      </a:pPr>
                      <a:r>
                        <a:rPr lang="ja" sz="1100" b="1" kern="1200" dirty="0">
                          <a:solidFill>
                            <a:srgbClr val="0070C0"/>
                          </a:solidFill>
                          <a:effectLst/>
                          <a:latin typeface="+mn-lt"/>
                          <a:ea typeface="+mn-ea"/>
                          <a:cs typeface="+mn-cs"/>
                        </a:rPr>
                        <a:t>3: AI で実際の仕事の問題を解決する </a:t>
                      </a:r>
                      <a:r>
                        <a:rPr lang="ja" sz="1100" b="1" kern="1200" dirty="0">
                          <a:solidFill>
                            <a:schemeClr val="tx1"/>
                          </a:solidFill>
                          <a:effectLst/>
                          <a:latin typeface="+mn-lt"/>
                          <a:ea typeface="+mn-ea"/>
                          <a:cs typeface="+mn-cs"/>
                        </a:rPr>
                        <a:t>– AI Kickstarter タスクを見つける</a:t>
                      </a:r>
                    </a:p>
                    <a:p>
                      <a:pPr marL="171450" indent="-171450" algn="l" defTabSz="932742" rtl="0" eaLnBrk="1" latinLnBrk="0" hangingPunct="1">
                        <a:spcAft>
                          <a:spcPts val="300"/>
                        </a:spcAft>
                        <a:buFont typeface="Arial" panose="020B0604020202020204" pitchFamily="34" charset="0"/>
                        <a:buChar char="•"/>
                      </a:pPr>
                      <a:r>
                        <a:rPr lang="ja" sz="1100" kern="1200" dirty="0">
                          <a:solidFill>
                            <a:schemeClr val="tx1"/>
                          </a:solidFill>
                          <a:effectLst/>
                          <a:latin typeface="+mn-lt"/>
                          <a:ea typeface="+mn-ea"/>
                          <a:cs typeface="+mn-cs"/>
                        </a:rPr>
                        <a:t>事例: </a:t>
                      </a:r>
                      <a:r>
                        <a:rPr lang="ja" sz="1100" b="1" kern="1200" dirty="0">
                          <a:solidFill>
                            <a:schemeClr val="tx1"/>
                          </a:solidFill>
                          <a:effectLst/>
                          <a:latin typeface="+mn-lt"/>
                          <a:ea typeface="+mn-ea"/>
                          <a:cs typeface="+mn-cs"/>
                        </a:rPr>
                        <a:t>AI+インパクトストーリーでビジネスを変革する企業</a:t>
                      </a:r>
                    </a:p>
                    <a:p>
                      <a:pPr marL="637821" lvl="1" indent="-171450" algn="l" defTabSz="932742" rtl="0" eaLnBrk="1" latinLnBrk="0" hangingPunct="1">
                        <a:spcAft>
                          <a:spcPts val="300"/>
                        </a:spcAft>
                        <a:buFont typeface="Aptos" panose="020B0004020202020204" pitchFamily="34" charset="0"/>
                        <a:buChar char="–"/>
                      </a:pPr>
                      <a:r>
                        <a:rPr lang="ja" sz="1100" kern="1200" dirty="0">
                          <a:solidFill>
                            <a:schemeClr val="tx1"/>
                          </a:solidFill>
                          <a:effectLst/>
                          <a:latin typeface="+mn-lt"/>
                          <a:ea typeface="+mn-ea"/>
                          <a:cs typeface="+mn-cs"/>
                        </a:rPr>
                        <a:t>Finastra の例: AI を使用してマーケティング ワークフローの効率を向上させる</a:t>
                      </a:r>
                    </a:p>
                    <a:p>
                      <a:pPr marL="171450" indent="-171450" algn="l" defTabSz="932742" rtl="0" eaLnBrk="1"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自分の役割のためのAIの機会を探</a:t>
                      </a:r>
                      <a:r>
                        <a:rPr lang="ja" sz="1100" kern="1200" dirty="0">
                          <a:solidFill>
                            <a:schemeClr val="tx1"/>
                          </a:solidFill>
                          <a:effectLst/>
                          <a:latin typeface="+mn-lt"/>
                          <a:ea typeface="+mn-ea"/>
                          <a:cs typeface="+mn-cs"/>
                        </a:rPr>
                        <a:t>る:一般的なユースケースと実際の例</a:t>
                      </a:r>
                    </a:p>
                    <a:p>
                      <a:pPr marL="171450" indent="-171450" algn="l" defTabSz="932742" rtl="0" eaLnBrk="1"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ビデオのインスピレーション: </a:t>
                      </a:r>
                      <a:r>
                        <a:rPr lang="ja" sz="1100" kern="1200" dirty="0">
                          <a:solidFill>
                            <a:schemeClr val="tx1"/>
                          </a:solidFill>
                          <a:effectLst/>
                          <a:latin typeface="+mn-lt"/>
                          <a:ea typeface="+mn-ea"/>
                          <a:cs typeface="+mn-cs"/>
                        </a:rPr>
                        <a:t>Microsoft の同僚が AI を自分の役割で使用している短いクリップ</a:t>
                      </a:r>
                    </a:p>
                    <a:p>
                      <a:pPr marL="171450" indent="-171450" algn="l" defTabSz="932742" rtl="0" eaLnBrk="1"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自己反省演習 (3分):</a:t>
                      </a:r>
                      <a:r>
                        <a:rPr lang="ja" sz="1100" kern="1200" dirty="0">
                          <a:solidFill>
                            <a:schemeClr val="tx1"/>
                          </a:solidFill>
                          <a:effectLst/>
                          <a:latin typeface="+mn-lt"/>
                          <a:ea typeface="+mn-ea"/>
                          <a:cs typeface="+mn-cs"/>
                        </a:rPr>
                        <a:t>自分自身の「AI Kickstarter」タスクを特定する</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ja" sz="1100" dirty="0">
                          <a:effectLst/>
                          <a:latin typeface="+mn-lt"/>
                        </a:rPr>
                        <a:t>自己反省は、コホートサイズに基づいて活動を組み合わせるように適応させることができます</a:t>
                      </a:r>
                      <a:endParaRPr lang="en-US" sz="1100" kern="1200" dirty="0">
                        <a:solidFill>
                          <a:schemeClr val="tx1"/>
                        </a:solidFill>
                        <a:effectLst/>
                        <a:latin typeface="+mn-lt"/>
                        <a:ea typeface="+mn-ea"/>
                        <a:cs typeface="+mn-cs"/>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802761"/>
                  </a:ext>
                </a:extLst>
              </a:tr>
              <a:tr h="979488">
                <a:tc>
                  <a:txBody>
                    <a:bodyPr/>
                    <a:lstStyle/>
                    <a:p>
                      <a:pPr marL="465138" lvl="1" indent="-403225" algn="l" rtl="0"/>
                      <a:r>
                        <a:rPr lang="ja" sz="1100" b="1" dirty="0">
                          <a:effectLst/>
                          <a:latin typeface="+mn-lt"/>
                        </a:rPr>
                        <a:t>12分</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rtl="0" eaLnBrk="1" fontAlgn="ctr" latinLnBrk="0" hangingPunct="1">
                        <a:spcAft>
                          <a:spcPts val="300"/>
                        </a:spcAft>
                        <a:buFont typeface="Arial" panose="020B0604020202020204" pitchFamily="34" charset="0"/>
                        <a:buNone/>
                      </a:pPr>
                      <a:r>
                        <a:rPr lang="ja" sz="1100" b="1" kern="1200" dirty="0">
                          <a:solidFill>
                            <a:srgbClr val="0070C0"/>
                          </a:solidFill>
                          <a:effectLst/>
                          <a:latin typeface="+mn-lt"/>
                          <a:ea typeface="+mn-ea"/>
                          <a:cs typeface="+mn-cs"/>
                        </a:rPr>
                        <a:t>4:ミニエクササイズ</a:t>
                      </a:r>
                      <a:r>
                        <a:rPr lang="ja" sz="1100" kern="1200" dirty="0">
                          <a:solidFill>
                            <a:srgbClr val="0070C0"/>
                          </a:solidFill>
                          <a:effectLst/>
                          <a:latin typeface="+mn-lt"/>
                          <a:ea typeface="+mn-ea"/>
                          <a:cs typeface="+mn-cs"/>
                        </a:rPr>
                        <a:t>で基本的なプロンプトを練習する</a:t>
                      </a:r>
                    </a:p>
                    <a:p>
                      <a:pPr marL="171450" indent="-171450" algn="l"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プロンプトの基本: </a:t>
                      </a:r>
                      <a:r>
                        <a:rPr lang="ja" sz="1100" kern="1200" dirty="0">
                          <a:solidFill>
                            <a:schemeClr val="tx1"/>
                          </a:solidFill>
                          <a:effectLst/>
                          <a:latin typeface="+mn-lt"/>
                          <a:ea typeface="+mn-ea"/>
                          <a:cs typeface="+mn-cs"/>
                        </a:rPr>
                        <a:t>効果的な AI プロンプトを構成する方法</a:t>
                      </a:r>
                    </a:p>
                    <a:p>
                      <a:pPr marL="171450" indent="-171450" algn="l"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ライブデモ:Copilotでの弱いプロンプトと強いプロンプトの比較</a:t>
                      </a:r>
                    </a:p>
                    <a:p>
                      <a:pPr marL="171450" indent="-171450" algn="l"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ミニエクササイズ(7分): </a:t>
                      </a:r>
                      <a:r>
                        <a:rPr lang="ja" sz="1100" kern="1200" dirty="0">
                          <a:solidFill>
                            <a:schemeClr val="tx1"/>
                          </a:solidFill>
                          <a:effectLst/>
                          <a:latin typeface="+mn-lt"/>
                          <a:ea typeface="+mn-ea"/>
                          <a:cs typeface="+mn-cs"/>
                        </a:rPr>
                        <a:t>AI Kickstarterタスク用の独自のAIプロンプトを作成してテストします。重要な学習と洞察を同僚と共有します。</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ctr" latinLnBrk="0" hangingPunct="1">
                        <a:lnSpc>
                          <a:spcPct val="100000"/>
                        </a:lnSpc>
                        <a:spcBef>
                          <a:spcPts val="0"/>
                        </a:spcBef>
                        <a:spcAft>
                          <a:spcPts val="300"/>
                        </a:spcAft>
                        <a:buClrTx/>
                        <a:buSzTx/>
                        <a:buFont typeface="Arial" panose="020B0604020202020204" pitchFamily="34" charset="0"/>
                        <a:buChar char="•"/>
                        <a:tabLst/>
                        <a:defRPr/>
                      </a:pPr>
                      <a:r>
                        <a:rPr lang="ja" sz="1100" dirty="0">
                          <a:effectLst/>
                          <a:latin typeface="+mn-lt"/>
                        </a:rPr>
                        <a:t>ミニエクササイズは、必要に応じて小グループのブレイクアウト(5〜6人の参加者)に変換できます</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584902"/>
                  </a:ext>
                </a:extLst>
              </a:tr>
              <a:tr h="1094614">
                <a:tc>
                  <a:txBody>
                    <a:bodyPr/>
                    <a:lstStyle/>
                    <a:p>
                      <a:pPr marL="465138" lvl="1" indent="-403225" algn="l" rtl="0"/>
                      <a:r>
                        <a:rPr lang="ja" sz="1100" b="1" dirty="0">
                          <a:effectLst/>
                          <a:latin typeface="+mn-lt"/>
                        </a:rPr>
                        <a:t>10分間</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fontAlgn="ctr" latinLnBrk="0" hangingPunct="1">
                        <a:spcAft>
                          <a:spcPts val="300"/>
                        </a:spcAft>
                        <a:buFont typeface="Arial" panose="020B0604020202020204" pitchFamily="34" charset="0"/>
                        <a:buNone/>
                      </a:pPr>
                      <a:r>
                        <a:rPr lang="ja" sz="1100" b="1" kern="1200" dirty="0">
                          <a:solidFill>
                            <a:srgbClr val="0070C0"/>
                          </a:solidFill>
                          <a:effectLst/>
                          <a:latin typeface="+mn-lt"/>
                          <a:ea typeface="+mn-ea"/>
                          <a:cs typeface="+mn-cs"/>
                        </a:rPr>
                        <a:t>5: 小さくて簡単なアクションを計画する: よりスマートに働くためのクイックウィン</a:t>
                      </a:r>
                    </a:p>
                    <a:p>
                      <a:pPr marL="171450" indent="-171450" algn="l" defTabSz="932742"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責任あるAIの使用: </a:t>
                      </a:r>
                      <a:r>
                        <a:rPr lang="ja" sz="1100" kern="1200" dirty="0">
                          <a:solidFill>
                            <a:schemeClr val="tx1"/>
                          </a:solidFill>
                          <a:effectLst/>
                          <a:latin typeface="+mn-lt"/>
                          <a:ea typeface="+mn-ea"/>
                          <a:cs typeface="+mn-cs"/>
                        </a:rPr>
                        <a:t>公平性、プライバシー、正確性、偏見の認識</a:t>
                      </a:r>
                    </a:p>
                    <a:p>
                      <a:pPr marL="171450" indent="-171450" algn="l" defTabSz="932742"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AI の習慣を身につける: </a:t>
                      </a:r>
                      <a:r>
                        <a:rPr lang="ja" sz="1100" kern="1200" dirty="0">
                          <a:solidFill>
                            <a:schemeClr val="tx1"/>
                          </a:solidFill>
                          <a:effectLst/>
                          <a:latin typeface="+mn-lt"/>
                          <a:ea typeface="+mn-ea"/>
                          <a:cs typeface="+mn-cs"/>
                        </a:rPr>
                        <a:t>AI を活用したタスクを毎日試す</a:t>
                      </a:r>
                    </a:p>
                    <a:p>
                      <a:pPr marL="637821" lvl="1" indent="-171450" algn="l" defTabSz="932742" rtl="0" eaLnBrk="1" fontAlgn="ctr" latinLnBrk="0" hangingPunct="1">
                        <a:spcAft>
                          <a:spcPts val="300"/>
                        </a:spcAft>
                        <a:buFont typeface="Aptos" panose="020B0004020202020204" pitchFamily="34" charset="0"/>
                        <a:buChar char="–"/>
                      </a:pPr>
                      <a:r>
                        <a:rPr lang="ja" sz="1100" kern="1200" dirty="0">
                          <a:solidFill>
                            <a:schemeClr val="tx1"/>
                          </a:solidFill>
                          <a:effectLst/>
                          <a:latin typeface="+mn-lt"/>
                          <a:ea typeface="+mn-ea"/>
                          <a:cs typeface="+mn-cs"/>
                        </a:rPr>
                        <a:t>ヒント: リマインダーを設定し、説明責任を果たす仲間を選び、AI をワークフローに統合</a:t>
                      </a:r>
                    </a:p>
                    <a:p>
                      <a:pPr marL="171450" indent="-171450" algn="l" defTabSz="932742" rtl="0" eaLnBrk="1" fontAlgn="ctr" latinLnBrk="0" hangingPunct="1">
                        <a:spcAft>
                          <a:spcPts val="300"/>
                        </a:spcAft>
                        <a:buFont typeface="Arial" panose="020B0604020202020204" pitchFamily="34" charset="0"/>
                        <a:buChar char="•"/>
                      </a:pPr>
                      <a:r>
                        <a:rPr lang="ja" sz="1100" b="1" kern="1200" dirty="0">
                          <a:solidFill>
                            <a:schemeClr val="tx1"/>
                          </a:solidFill>
                          <a:effectLst/>
                          <a:latin typeface="+mn-lt"/>
                          <a:ea typeface="+mn-ea"/>
                          <a:cs typeface="+mn-cs"/>
                        </a:rPr>
                        <a:t>セレブレーション&amp;バッジ: </a:t>
                      </a:r>
                      <a:r>
                        <a:rPr lang="ja" sz="1100" kern="1200" dirty="0">
                          <a:solidFill>
                            <a:schemeClr val="tx1"/>
                          </a:solidFill>
                          <a:effectLst/>
                          <a:latin typeface="+mn-lt"/>
                          <a:ea typeface="+mn-ea"/>
                          <a:cs typeface="+mn-cs"/>
                        </a:rPr>
                        <a:t>ギネス世界記録のAIスキルフェストバッジを請求しましょう!</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defTabSz="932742" rtl="0" eaLnBrk="1" fontAlgn="ctr" latinLnBrk="0" hangingPunct="1">
                        <a:spcAft>
                          <a:spcPts val="300"/>
                        </a:spcAft>
                        <a:buFont typeface="Arial" panose="020B0604020202020204" pitchFamily="34" charset="0"/>
                        <a:buChar char="•"/>
                      </a:pPr>
                      <a:r>
                        <a:rPr lang="ja" sz="1100" kern="1200" dirty="0">
                          <a:solidFill>
                            <a:schemeClr val="tx1"/>
                          </a:solidFill>
                          <a:effectLst/>
                          <a:latin typeface="+mn-lt"/>
                          <a:ea typeface="+mn-ea"/>
                          <a:cs typeface="+mn-cs"/>
                        </a:rPr>
                        <a:t>GWRバッジポスト4/7 – 4/8のCTAは、50日間のチャレンジに変換できます</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227463"/>
                  </a:ext>
                </a:extLst>
              </a:tr>
            </a:tbl>
          </a:graphicData>
        </a:graphic>
      </p:graphicFrame>
    </p:spTree>
    <p:extLst>
      <p:ext uri="{BB962C8B-B14F-4D97-AF65-F5344CB8AC3E}">
        <p14:creationId xmlns:p14="http://schemas.microsoft.com/office/powerpoint/2010/main" val="1864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65C79-B81E-9E13-573B-48BA1EEF5978}"/>
            </a:ext>
          </a:extLst>
        </p:cNvPr>
        <p:cNvGrpSpPr/>
        <p:nvPr/>
      </p:nvGrpSpPr>
      <p:grpSpPr>
        <a:xfrm>
          <a:off x="0" y="0"/>
          <a:ext cx="0" cy="0"/>
          <a:chOff x="0" y="0"/>
          <a:chExt cx="0" cy="0"/>
        </a:xfrm>
      </p:grpSpPr>
      <p:sp>
        <p:nvSpPr>
          <p:cNvPr id="7" name="Title 5">
            <a:extLst>
              <a:ext uri="{FF2B5EF4-FFF2-40B4-BE49-F238E27FC236}">
                <a16:creationId xmlns:a16="http://schemas.microsoft.com/office/drawing/2014/main" id="{DDA256C7-EC00-75D6-9A0E-7812A4657EEB}"/>
              </a:ext>
            </a:extLst>
          </p:cNvPr>
          <p:cNvSpPr txBox="1">
            <a:spLocks noGrp="1"/>
          </p:cNvSpPr>
          <p:nvPr>
            <p:ph type="title" idx="4294967295"/>
          </p:nvPr>
        </p:nvSpPr>
        <p:spPr>
          <a:xfrm>
            <a:off x="457200" y="457200"/>
            <a:ext cx="3248808" cy="49244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ja" sz="3200" b="1" i="0" u="none" strike="noStrike" kern="1200" cap="none" spc="0" normalizeH="0" baseline="0" noProof="0" dirty="0">
                <a:ln>
                  <a:noFill/>
                </a:ln>
                <a:solidFill>
                  <a:prstClr val="black"/>
                </a:solidFill>
                <a:effectLst/>
                <a:uLnTx/>
                <a:uFillTx/>
                <a:latin typeface="Segoe Sans Display Semibold" pitchFamily="2" charset="0"/>
                <a:ea typeface="+mj-ea"/>
                <a:cs typeface="Segoe Sans Display Semibold" pitchFamily="2" charset="0"/>
              </a:rPr>
              <a:t>セッションのタイミング</a:t>
            </a:r>
          </a:p>
        </p:txBody>
      </p:sp>
      <p:sp>
        <p:nvSpPr>
          <p:cNvPr id="27" name="Rounded Rectangle 26" descr="演習を含む50分間のセッションタイミング詳細のオブジェクト。">
            <a:extLst>
              <a:ext uri="{FF2B5EF4-FFF2-40B4-BE49-F238E27FC236}">
                <a16:creationId xmlns:a16="http://schemas.microsoft.com/office/drawing/2014/main" id="{49A76F9F-2512-2223-F0D2-2192B33204DB}"/>
              </a:ext>
            </a:extLst>
          </p:cNvPr>
          <p:cNvSpPr/>
          <p:nvPr/>
        </p:nvSpPr>
        <p:spPr bwMode="auto">
          <a:xfrm>
            <a:off x="3855067" y="260438"/>
            <a:ext cx="7876686" cy="933362"/>
          </a:xfrm>
          <a:prstGeom prst="roundRect">
            <a:avLst>
              <a:gd name="adj" fmla="val 973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5B4E3"/>
              </a:solidFill>
              <a:effectLst/>
              <a:uLnTx/>
              <a:uFillTx/>
              <a:latin typeface="Segoe Sans Display Semibold" pitchFamily="2" charset="0"/>
              <a:ea typeface="Segoe UI" pitchFamily="34" charset="0"/>
              <a:cs typeface="Segoe Sans Display Semibold" pitchFamily="2" charset="0"/>
            </a:endParaRPr>
          </a:p>
        </p:txBody>
      </p:sp>
      <p:sp>
        <p:nvSpPr>
          <p:cNvPr id="3" name="TextBox 2">
            <a:extLst>
              <a:ext uri="{FF2B5EF4-FFF2-40B4-BE49-F238E27FC236}">
                <a16:creationId xmlns:a16="http://schemas.microsoft.com/office/drawing/2014/main" id="{A1ED3ED0-6A95-52E9-147A-706B53ADF6AC}"/>
              </a:ext>
            </a:extLst>
          </p:cNvPr>
          <p:cNvSpPr txBox="1"/>
          <p:nvPr/>
        </p:nvSpPr>
        <p:spPr>
          <a:xfrm>
            <a:off x="4513286" y="359358"/>
            <a:ext cx="3134221"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ja" sz="1200" dirty="0">
                <a:latin typeface="+mj-lt"/>
              </a:rPr>
              <a:t>このセッションは、エクササイズを含む50分間のものです(休憩も考慮します)。必要に応じて、仮想指導の場合、配信が長くなる可能性があります。 </a:t>
            </a:r>
            <a:endParaRPr kumimoji="0" lang="en-US" sz="1200" b="1" i="0" u="none" strike="noStrike" kern="1200" cap="none" spc="0" normalizeH="0" baseline="0" noProof="0" dirty="0">
              <a:ln>
                <a:noFill/>
              </a:ln>
              <a:solidFill>
                <a:srgbClr val="0078D4">
                  <a:lumMod val="75000"/>
                </a:srgbClr>
              </a:solidFill>
              <a:effectLst/>
              <a:uLnTx/>
              <a:uFillTx/>
              <a:latin typeface="+mj-lt"/>
              <a:ea typeface="+mn-ea"/>
              <a:cs typeface="Segoe Sans Display Semibold" pitchFamily="2" charset="0"/>
            </a:endParaRPr>
          </a:p>
        </p:txBody>
      </p:sp>
      <p:cxnSp>
        <p:nvCxnSpPr>
          <p:cNvPr id="5" name="Straight Connector 4">
            <a:extLst>
              <a:ext uri="{FF2B5EF4-FFF2-40B4-BE49-F238E27FC236}">
                <a16:creationId xmlns:a16="http://schemas.microsoft.com/office/drawing/2014/main" id="{5D9EB9E6-8AD0-965F-B392-F42DBAC57FF8}"/>
              </a:ext>
              <a:ext uri="{C183D7F6-B498-43B3-948B-1728B52AA6E4}">
                <adec:decorative xmlns:adec="http://schemas.microsoft.com/office/drawing/2017/decorative" val="1"/>
              </a:ext>
            </a:extLst>
          </p:cNvPr>
          <p:cNvCxnSpPr>
            <a:cxnSpLocks/>
          </p:cNvCxnSpPr>
          <p:nvPr/>
        </p:nvCxnSpPr>
        <p:spPr>
          <a:xfrm flipV="1">
            <a:off x="7790254" y="196938"/>
            <a:ext cx="0" cy="123444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BD0A2E9-4306-F05E-F058-FFAB1AB23412}"/>
              </a:ext>
              <a:ext uri="{C183D7F6-B498-43B3-948B-1728B52AA6E4}">
                <adec:decorative xmlns:adec="http://schemas.microsoft.com/office/drawing/2017/decorative" val="1"/>
              </a:ext>
            </a:extLst>
          </p:cNvPr>
          <p:cNvGrpSpPr/>
          <p:nvPr/>
        </p:nvGrpSpPr>
        <p:grpSpPr>
          <a:xfrm>
            <a:off x="8022575" y="567255"/>
            <a:ext cx="232906" cy="229180"/>
            <a:chOff x="5983949" y="-876514"/>
            <a:chExt cx="658448" cy="647916"/>
          </a:xfrm>
        </p:grpSpPr>
        <p:sp>
          <p:nvSpPr>
            <p:cNvPr id="2" name="Oval 1">
              <a:extLst>
                <a:ext uri="{FF2B5EF4-FFF2-40B4-BE49-F238E27FC236}">
                  <a16:creationId xmlns:a16="http://schemas.microsoft.com/office/drawing/2014/main" id="{FC006BC8-CCA2-E35C-6EBE-025F4745878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6" name="Graphic 5" descr="ソリッドフィルでキャレットアップ">
              <a:extLst>
                <a:ext uri="{FF2B5EF4-FFF2-40B4-BE49-F238E27FC236}">
                  <a16:creationId xmlns:a16="http://schemas.microsoft.com/office/drawing/2014/main" id="{67CB2DBD-793B-063B-F60B-376C7469A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sp>
        <p:nvSpPr>
          <p:cNvPr id="17" name="TextBox 16">
            <a:extLst>
              <a:ext uri="{FF2B5EF4-FFF2-40B4-BE49-F238E27FC236}">
                <a16:creationId xmlns:a16="http://schemas.microsoft.com/office/drawing/2014/main" id="{2C8753E9-4A3A-4D26-1B88-C6A84B3F8F30}"/>
              </a:ext>
            </a:extLst>
          </p:cNvPr>
          <p:cNvSpPr txBox="1"/>
          <p:nvPr/>
        </p:nvSpPr>
        <p:spPr>
          <a:xfrm>
            <a:off x="8481580" y="359358"/>
            <a:ext cx="3101114"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ja" sz="1200" i="0" u="none" strike="noStrike" kern="1200" cap="none" spc="0" normalizeH="0" baseline="0" noProof="0" dirty="0">
                <a:ln>
                  <a:noFill/>
                </a:ln>
                <a:solidFill>
                  <a:prstClr val="black"/>
                </a:solidFill>
                <a:effectLst/>
                <a:uLnTx/>
                <a:uFillTx/>
                <a:latin typeface="+mj-lt"/>
                <a:ea typeface="+mn-ea"/>
                <a:cs typeface="Segoe Sans Display Semibold" pitchFamily="2" charset="0"/>
              </a:rPr>
              <a:t>アジェンダは、視聴者のユニークなニーズや文脈に合わせて自由に調整できます。順序と時間に従うことが、私たちが教えるためにお勧めするものです。</a:t>
            </a:r>
            <a:endParaRPr kumimoji="0" lang="en-US" sz="1600" b="1" i="0" u="none" strike="noStrike" kern="1200" cap="none" spc="0" normalizeH="0" baseline="0" noProof="0" dirty="0">
              <a:ln>
                <a:noFill/>
              </a:ln>
              <a:solidFill>
                <a:srgbClr val="0078D4">
                  <a:lumMod val="75000"/>
                </a:srgbClr>
              </a:solidFill>
              <a:effectLst/>
              <a:uLnTx/>
              <a:uFillTx/>
              <a:latin typeface="Segoe Sans Display Semibold" pitchFamily="2" charset="0"/>
              <a:ea typeface="+mn-ea"/>
              <a:cs typeface="Segoe Sans Display Semibold" pitchFamily="2" charset="0"/>
            </a:endParaRPr>
          </a:p>
        </p:txBody>
      </p:sp>
      <p:sp>
        <p:nvSpPr>
          <p:cNvPr id="34" name="Rectangle: Rounded Corners 33">
            <a:extLst>
              <a:ext uri="{FF2B5EF4-FFF2-40B4-BE49-F238E27FC236}">
                <a16:creationId xmlns:a16="http://schemas.microsoft.com/office/drawing/2014/main" id="{F64D5532-CF40-7DD4-BD36-84A70F86B96A}"/>
              </a:ext>
            </a:extLst>
          </p:cNvPr>
          <p:cNvSpPr/>
          <p:nvPr/>
        </p:nvSpPr>
        <p:spPr>
          <a:xfrm>
            <a:off x="457200" y="1344708"/>
            <a:ext cx="11277582" cy="365760"/>
          </a:xfrm>
          <a:prstGeom prst="round2SameRect">
            <a:avLst/>
          </a:prstGeom>
          <a:solidFill>
            <a:schemeClr val="bg2">
              <a:lumMod val="9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ja" sz="1400" b="1" dirty="0">
                <a:solidFill>
                  <a:schemeClr val="tx1"/>
                </a:solidFill>
              </a:rPr>
              <a:t>セッションタイトル:AI in action: Unlock productivity at work</a:t>
            </a:r>
          </a:p>
        </p:txBody>
      </p:sp>
      <p:grpSp>
        <p:nvGrpSpPr>
          <p:cNvPr id="15" name="Group 14">
            <a:extLst>
              <a:ext uri="{FF2B5EF4-FFF2-40B4-BE49-F238E27FC236}">
                <a16:creationId xmlns:a16="http://schemas.microsoft.com/office/drawing/2014/main" id="{744D7447-9AEB-7BEB-BAAF-ECBD8B85AEBD}"/>
              </a:ext>
              <a:ext uri="{C183D7F6-B498-43B3-948B-1728B52AA6E4}">
                <adec:decorative xmlns:adec="http://schemas.microsoft.com/office/drawing/2017/decorative" val="1"/>
              </a:ext>
            </a:extLst>
          </p:cNvPr>
          <p:cNvGrpSpPr/>
          <p:nvPr/>
        </p:nvGrpSpPr>
        <p:grpSpPr>
          <a:xfrm>
            <a:off x="4064613" y="559267"/>
            <a:ext cx="232906" cy="229180"/>
            <a:chOff x="5983949" y="-876514"/>
            <a:chExt cx="658448" cy="647916"/>
          </a:xfrm>
        </p:grpSpPr>
        <p:sp>
          <p:nvSpPr>
            <p:cNvPr id="19" name="Oval 18">
              <a:extLst>
                <a:ext uri="{FF2B5EF4-FFF2-40B4-BE49-F238E27FC236}">
                  <a16:creationId xmlns:a16="http://schemas.microsoft.com/office/drawing/2014/main" id="{45C95CA2-2356-D144-75ED-C1DDFDE2044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2" name="Graphic 21" descr="ソリッドフィルでキャレットアップ">
              <a:extLst>
                <a:ext uri="{FF2B5EF4-FFF2-40B4-BE49-F238E27FC236}">
                  <a16:creationId xmlns:a16="http://schemas.microsoft.com/office/drawing/2014/main" id="{9F173B63-1FBB-A100-248F-DA87B046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graphicFrame>
        <p:nvGraphicFramePr>
          <p:cNvPr id="9" name="Table 8">
            <a:extLst>
              <a:ext uri="{FF2B5EF4-FFF2-40B4-BE49-F238E27FC236}">
                <a16:creationId xmlns:a16="http://schemas.microsoft.com/office/drawing/2014/main" id="{3FF1936A-5366-E9DC-14F9-FADFAB9CCE28}"/>
              </a:ext>
            </a:extLst>
          </p:cNvPr>
          <p:cNvGraphicFramePr>
            <a:graphicFrameLocks noGrp="1"/>
          </p:cNvGraphicFramePr>
          <p:nvPr>
            <p:extLst>
              <p:ext uri="{D42A27DB-BD31-4B8C-83A1-F6EECF244321}">
                <p14:modId xmlns:p14="http://schemas.microsoft.com/office/powerpoint/2010/main" val="1048444364"/>
              </p:ext>
            </p:extLst>
          </p:nvPr>
        </p:nvGraphicFramePr>
        <p:xfrm>
          <a:off x="457199" y="1729743"/>
          <a:ext cx="11274555" cy="5800503"/>
        </p:xfrm>
        <a:graphic>
          <a:graphicData uri="http://schemas.openxmlformats.org/drawingml/2006/table">
            <a:tbl>
              <a:tblPr firstRow="1" bandRow="1">
                <a:tableStyleId>{9D7B26C5-4107-4FEC-AEDC-1716B250A1EF}</a:tableStyleId>
              </a:tblPr>
              <a:tblGrid>
                <a:gridCol w="1778001">
                  <a:extLst>
                    <a:ext uri="{9D8B030D-6E8A-4147-A177-3AD203B41FA5}">
                      <a16:colId xmlns:a16="http://schemas.microsoft.com/office/drawing/2014/main" val="2880836464"/>
                    </a:ext>
                  </a:extLst>
                </a:gridCol>
                <a:gridCol w="1511300">
                  <a:extLst>
                    <a:ext uri="{9D8B030D-6E8A-4147-A177-3AD203B41FA5}">
                      <a16:colId xmlns:a16="http://schemas.microsoft.com/office/drawing/2014/main" val="193146680"/>
                    </a:ext>
                  </a:extLst>
                </a:gridCol>
                <a:gridCol w="1409700">
                  <a:extLst>
                    <a:ext uri="{9D8B030D-6E8A-4147-A177-3AD203B41FA5}">
                      <a16:colId xmlns:a16="http://schemas.microsoft.com/office/drawing/2014/main" val="3762600938"/>
                    </a:ext>
                  </a:extLst>
                </a:gridCol>
                <a:gridCol w="5003800">
                  <a:extLst>
                    <a:ext uri="{9D8B030D-6E8A-4147-A177-3AD203B41FA5}">
                      <a16:colId xmlns:a16="http://schemas.microsoft.com/office/drawing/2014/main" val="689403442"/>
                    </a:ext>
                  </a:extLst>
                </a:gridCol>
                <a:gridCol w="1571754">
                  <a:extLst>
                    <a:ext uri="{9D8B030D-6E8A-4147-A177-3AD203B41FA5}">
                      <a16:colId xmlns:a16="http://schemas.microsoft.com/office/drawing/2014/main" val="578201476"/>
                    </a:ext>
                  </a:extLst>
                </a:gridCol>
              </a:tblGrid>
              <a:tr h="416836">
                <a:tc>
                  <a:txBody>
                    <a:bodyPr/>
                    <a:lstStyle/>
                    <a:p>
                      <a:r>
                        <a:rPr lang="ja" sz="1200" b="1" dirty="0">
                          <a:solidFill>
                            <a:schemeClr val="bg1"/>
                          </a:solidFill>
                        </a:rPr>
                        <a:t>節</a:t>
                      </a:r>
                      <a:endParaRPr lang="en-US" sz="1200" dirty="0">
                        <a:solidFill>
                          <a:schemeClr val="bg1"/>
                        </a:solidFill>
                        <a:latin typeface="+mj-lt"/>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solidFill>
                            <a:schemeClr val="bg1"/>
                          </a:solidFill>
                        </a:rPr>
                        <a:t>推定時間 </a:t>
                      </a:r>
                    </a:p>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solidFill>
                            <a:schemeClr val="bg1"/>
                          </a:solidFill>
                        </a:rPr>
                        <a:t>(分単位)</a:t>
                      </a:r>
                      <a:endParaRPr lang="en-US" sz="1200" b="1" i="0" dirty="0">
                        <a:solidFill>
                          <a:schemeClr val="bg1"/>
                        </a:solidFill>
                        <a:latin typeface="+mj-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i="0" dirty="0">
                          <a:solidFill>
                            <a:schemeClr val="bg1"/>
                          </a:solidFill>
                          <a:latin typeface="+mn-lt"/>
                          <a:cs typeface="Segoe Sans Display Semibold" pitchFamily="2" charset="0"/>
                        </a:rPr>
                        <a:t>アクティビティの種類</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solidFill>
                            <a:schemeClr val="bg1"/>
                          </a:solidFill>
                        </a:rPr>
                        <a:t>活動</a:t>
                      </a:r>
                      <a:endParaRPr lang="en-US" sz="1400" b="1" i="0" dirty="0">
                        <a:solidFill>
                          <a:schemeClr val="bg1"/>
                        </a:solidFill>
                        <a:latin typeface="+mn-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400" b="1" i="0" dirty="0">
                          <a:solidFill>
                            <a:schemeClr val="bg1"/>
                          </a:solidFill>
                          <a:latin typeface="+mj-lt"/>
                          <a:cs typeface="Segoe Sans Display Semibold" pitchFamily="2" charset="0"/>
                        </a:rPr>
                        <a:t>セッションスライド</a:t>
                      </a:r>
                    </a:p>
                  </a:txBody>
                  <a:tcPr anchor="ctr">
                    <a:solidFill>
                      <a:schemeClr val="tx2"/>
                    </a:solidFill>
                  </a:tcPr>
                </a:tc>
                <a:extLst>
                  <a:ext uri="{0D108BD9-81ED-4DB2-BD59-A6C34878D82A}">
                    <a16:rowId xmlns:a16="http://schemas.microsoft.com/office/drawing/2014/main" val="1924351117"/>
                  </a:ext>
                </a:extLst>
              </a:tr>
              <a:tr h="297741">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solidFill>
                            <a:schemeClr val="tx1"/>
                          </a:solidFill>
                          <a:effectLst/>
                          <a:latin typeface="+mj-lt"/>
                        </a:rPr>
                        <a:t>1: Welcome &amp; Unlock Your AI Mindset (ウェルカム&amp; AI マインドセットを解き放つ) (7 分)</a:t>
                      </a:r>
                    </a:p>
                  </a:txBody>
                  <a:tcP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2分間</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講義</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solidFill>
                            <a:srgbClr val="000000"/>
                          </a:solidFill>
                          <a:effectLst/>
                        </a:rPr>
                        <a:t>ようこそ&amp;概要</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2 – 4</a:t>
                      </a:r>
                    </a:p>
                  </a:txBody>
                  <a:tcPr marR="274320" anchor="ctr">
                    <a:solidFill>
                      <a:schemeClr val="bg1">
                        <a:lumMod val="75000"/>
                        <a:alpha val="20000"/>
                      </a:schemeClr>
                    </a:solidFill>
                  </a:tcPr>
                </a:tc>
                <a:extLst>
                  <a:ext uri="{0D108BD9-81ED-4DB2-BD59-A6C34878D82A}">
                    <a16:rowId xmlns:a16="http://schemas.microsoft.com/office/drawing/2014/main" val="3802382959"/>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dirty="0"/>
                        <a:t>5分間 </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cs typeface="Segoe Sans Display" pitchFamily="2" charset="0"/>
                        </a:rPr>
                        <a:t>インテラクティブ</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t>アイスブレーカー + </a:t>
                      </a:r>
                      <a:r>
                        <a:rPr lang="ja" sz="1200" dirty="0">
                          <a:latin typeface="+mn-lt"/>
                          <a:cs typeface="Segoe Sans Display" pitchFamily="2" charset="0"/>
                        </a:rPr>
                        <a:t>AI マインドセットのブレーンストーミング </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5 – 8</a:t>
                      </a:r>
                    </a:p>
                  </a:txBody>
                  <a:tcPr marR="274320" anchor="ctr"/>
                </a:tc>
                <a:extLst>
                  <a:ext uri="{0D108BD9-81ED-4DB2-BD59-A6C34878D82A}">
                    <a16:rowId xmlns:a16="http://schemas.microsoft.com/office/drawing/2014/main" val="3619253149"/>
                  </a:ext>
                </a:extLst>
              </a:tr>
              <a:tr h="4168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solidFill>
                            <a:schemeClr val="tx1"/>
                          </a:solidFill>
                          <a:effectLst/>
                          <a:latin typeface="+mj-lt"/>
                        </a:rPr>
                        <a:t>2: AI の仕事仲間に会う (6 分)</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dirty="0"/>
                        <a:t>6分間 </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講義</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t>AIとは?なぜ今、AIなのか?AI のワーク バディに会う</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9 – 14</a:t>
                      </a:r>
                    </a:p>
                  </a:txBody>
                  <a:tcPr marR="274320" anchor="ctr">
                    <a:solidFill>
                      <a:schemeClr val="bg1">
                        <a:lumMod val="75000"/>
                        <a:alpha val="20000"/>
                      </a:schemeClr>
                    </a:solidFill>
                  </a:tcPr>
                </a:tc>
                <a:extLst>
                  <a:ext uri="{0D108BD9-81ED-4DB2-BD59-A6C34878D82A}">
                    <a16:rowId xmlns:a16="http://schemas.microsoft.com/office/drawing/2014/main" val="4052557375"/>
                  </a:ext>
                </a:extLst>
              </a:tr>
              <a:tr h="297741">
                <a:tc rowSpan="3">
                  <a:txBody>
                    <a:bodyPr/>
                    <a:lstStyle/>
                    <a:p>
                      <a:pPr algn="l"/>
                      <a:r>
                        <a:rPr lang="ja" sz="1200" b="0" dirty="0">
                          <a:solidFill>
                            <a:schemeClr val="tx1"/>
                          </a:solidFill>
                          <a:latin typeface="+mj-lt"/>
                        </a:rPr>
                        <a:t>3: AI で実際の仕事の問題を解決する (15 分)</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dirty="0"/>
                        <a:t>5分間</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講義</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t>AIの実社会への応用と影響</a:t>
                      </a:r>
                      <a:endParaRPr lang="en-US" sz="1200" dirty="0">
                        <a:latin typeface="+mn-lt"/>
                        <a:cs typeface="Segoe Sans Display" pitchFamily="2" charset="0"/>
                      </a:endParaRP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cs typeface="Segoe Sans Display" pitchFamily="2" charset="0"/>
                        </a:rPr>
                        <a:t>15 – 18</a:t>
                      </a:r>
                    </a:p>
                  </a:txBody>
                  <a:tcPr marR="274320" anchor="ctr"/>
                </a:tc>
                <a:extLst>
                  <a:ext uri="{0D108BD9-81ED-4DB2-BD59-A6C34878D82A}">
                    <a16:rowId xmlns:a16="http://schemas.microsoft.com/office/drawing/2014/main" val="2487974646"/>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dirty="0"/>
                        <a:t>5分間</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ビデオ再生</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t>インスピレーション動画(短い動画4本=動画1本あたり&lt;1分)</a:t>
                      </a:r>
                      <a:endParaRPr lang="en-US" sz="1200" b="0" dirty="0">
                        <a:latin typeface="+mn-lt"/>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19 – 23</a:t>
                      </a:r>
                    </a:p>
                  </a:txBody>
                  <a:tcPr marR="274320" anchor="ctr">
                    <a:solidFill>
                      <a:schemeClr val="bg1">
                        <a:lumMod val="75000"/>
                        <a:alpha val="20000"/>
                      </a:schemeClr>
                    </a:solidFill>
                  </a:tcPr>
                </a:tc>
                <a:extLst>
                  <a:ext uri="{0D108BD9-81ED-4DB2-BD59-A6C34878D82A}">
                    <a16:rowId xmlns:a16="http://schemas.microsoft.com/office/drawing/2014/main" val="3334341059"/>
                  </a:ext>
                </a:extLst>
              </a:tr>
              <a:tr h="394973">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5分間</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インテラクティブ</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インストラクション + 3分間の自己反省で、自分のAI Kickstarterタスクを特定</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24</a:t>
                      </a:r>
                    </a:p>
                  </a:txBody>
                  <a:tcPr/>
                </a:tc>
                <a:extLst>
                  <a:ext uri="{0D108BD9-81ED-4DB2-BD59-A6C34878D82A}">
                    <a16:rowId xmlns:a16="http://schemas.microsoft.com/office/drawing/2014/main" val="3914081092"/>
                  </a:ext>
                </a:extLst>
              </a:tr>
              <a:tr h="236984">
                <a:tc rowSpan="3">
                  <a:txBody>
                    <a:bodyPr/>
                    <a:lstStyle/>
                    <a:p>
                      <a:pPr algn="l"/>
                      <a:r>
                        <a:rPr lang="ja" sz="1200" b="0" dirty="0">
                          <a:solidFill>
                            <a:schemeClr val="tx1"/>
                          </a:solidFill>
                          <a:latin typeface="+mj-lt"/>
                        </a:rPr>
                        <a:t>4: ミニエクササイズで基本的なプロンプトを練習する (12分)</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2分間</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講義</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プロンプトの基本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25 – 26</a:t>
                      </a:r>
                    </a:p>
                  </a:txBody>
                  <a:tcPr>
                    <a:solidFill>
                      <a:schemeClr val="bg1">
                        <a:lumMod val="75000"/>
                        <a:alpha val="20000"/>
                      </a:schemeClr>
                    </a:solidFill>
                  </a:tcPr>
                </a:tc>
                <a:extLst>
                  <a:ext uri="{0D108BD9-81ED-4DB2-BD59-A6C34878D82A}">
                    <a16:rowId xmlns:a16="http://schemas.microsoft.com/office/drawing/2014/main" val="328015422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2分間</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ライブデモ</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どう違いますか。(良いプロンプトと最高のプロンプトの比較)</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27(表示用ではありません)</a:t>
                      </a:r>
                    </a:p>
                  </a:txBody>
                  <a:tcPr/>
                </a:tc>
                <a:extLst>
                  <a:ext uri="{0D108BD9-81ED-4DB2-BD59-A6C34878D82A}">
                    <a16:rowId xmlns:a16="http://schemas.microsoft.com/office/drawing/2014/main" val="1607627848"/>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8分間</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インテラクティブ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インストラクション + 8 分間のエクササイズ (Copilot でのテスト プロンプト)</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28</a:t>
                      </a:r>
                    </a:p>
                  </a:txBody>
                  <a:tcPr>
                    <a:solidFill>
                      <a:schemeClr val="bg1">
                        <a:lumMod val="75000"/>
                        <a:alpha val="20000"/>
                      </a:schemeClr>
                    </a:solidFill>
                  </a:tcPr>
                </a:tc>
                <a:extLst>
                  <a:ext uri="{0D108BD9-81ED-4DB2-BD59-A6C34878D82A}">
                    <a16:rowId xmlns:a16="http://schemas.microsoft.com/office/drawing/2014/main" val="2113589467"/>
                  </a:ext>
                </a:extLst>
              </a:tr>
              <a:tr h="236984">
                <a:tc rowSpan="3">
                  <a:txBody>
                    <a:bodyPr/>
                    <a:lstStyle/>
                    <a:p>
                      <a:pPr algn="l"/>
                      <a:r>
                        <a:rPr lang="ja" sz="1200" b="0" kern="1200" dirty="0">
                          <a:solidFill>
                            <a:schemeClr val="tx1"/>
                          </a:solidFill>
                          <a:effectLst/>
                          <a:latin typeface="+mj-lt"/>
                          <a:ea typeface="+mn-ea"/>
                          <a:cs typeface="+mn-cs"/>
                        </a:rPr>
                        <a:t>5: 小さくて簡単なアクションのプラン + クロージング (10分) </a:t>
                      </a:r>
                      <a:endParaRPr lang="en-US" sz="1200" b="0" dirty="0">
                        <a:solidFill>
                          <a:schemeClr val="tx1"/>
                        </a:solidFill>
                        <a:latin typeface="+mj-lt"/>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3分間</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講義</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責任を持ってAIを使用する</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29 – 30</a:t>
                      </a:r>
                    </a:p>
                  </a:txBody>
                  <a:tcPr/>
                </a:tc>
                <a:extLst>
                  <a:ext uri="{0D108BD9-81ED-4DB2-BD59-A6C34878D82A}">
                    <a16:rowId xmlns:a16="http://schemas.microsoft.com/office/drawing/2014/main" val="20658645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5分間</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インテラクティブ</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アクションプランニング(AIの習慣)+デブリーフィングディスカッション</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0" dirty="0">
                          <a:latin typeface="+mn-lt"/>
                        </a:rPr>
                        <a:t>31</a:t>
                      </a:r>
                    </a:p>
                  </a:txBody>
                  <a:tcPr>
                    <a:solidFill>
                      <a:schemeClr val="bg1">
                        <a:lumMod val="75000"/>
                        <a:alpha val="20000"/>
                      </a:schemeClr>
                    </a:solidFill>
                  </a:tcPr>
                </a:tc>
                <a:extLst>
                  <a:ext uri="{0D108BD9-81ED-4DB2-BD59-A6C34878D82A}">
                    <a16:rowId xmlns:a16="http://schemas.microsoft.com/office/drawing/2014/main" val="621538510"/>
                  </a:ext>
                </a:extLst>
              </a:tr>
              <a:tr h="236984">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i="0" dirty="0">
                          <a:latin typeface="+mn-lt"/>
                          <a:cs typeface="Segoe Sans Display Semibold" pitchFamily="2" charset="0"/>
                        </a:rPr>
                        <a:t>2分間</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講義</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クロージング+リマインダー</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32 – 34</a:t>
                      </a:r>
                    </a:p>
                  </a:txBody>
                  <a:tcPr/>
                </a:tc>
                <a:extLst>
                  <a:ext uri="{0D108BD9-81ED-4DB2-BD59-A6C34878D82A}">
                    <a16:rowId xmlns:a16="http://schemas.microsoft.com/office/drawing/2014/main" val="1253385649"/>
                  </a:ext>
                </a:extLst>
              </a:tr>
              <a:tr h="297741">
                <a:tc>
                  <a:txBody>
                    <a:bodyPr/>
                    <a:lstStyle/>
                    <a:p>
                      <a:pPr algn="l"/>
                      <a:r>
                        <a:rPr lang="ja" sz="1200" dirty="0">
                          <a:solidFill>
                            <a:schemeClr val="tx1"/>
                          </a:solidFill>
                          <a:latin typeface="+mn-lt"/>
                        </a:rPr>
                        <a:t>随意</a:t>
                      </a:r>
                    </a:p>
                  </a:txBody>
                  <a:tcPr>
                    <a:lnT w="12700" cap="flat" cmpd="sng" algn="ctr">
                      <a:solidFill>
                        <a:schemeClr val="bg1">
                          <a:lumMod val="85000"/>
                        </a:schemeClr>
                      </a:solidFill>
                      <a:prstDash val="solid"/>
                      <a:round/>
                      <a:headEnd type="none" w="med" len="med"/>
                      <a:tailEnd type="none" w="med" len="med"/>
                    </a:lnT>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ja" sz="1200" b="0" dirty="0"/>
                        <a:t>[オプション] +10分</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b="1" dirty="0">
                          <a:latin typeface="+mn-lt"/>
                        </a:rPr>
                        <a:t>インテラクティブ</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t>Q&amp;Aと感想</a:t>
                      </a:r>
                      <a:endParaRPr lang="en-US" sz="1200" dirty="0">
                        <a:latin typeface="+mn-lt"/>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ja" sz="1200" dirty="0">
                          <a:latin typeface="+mn-lt"/>
                        </a:rPr>
                        <a:t>該当なし</a:t>
                      </a:r>
                    </a:p>
                  </a:txBody>
                  <a:tcPr>
                    <a:solidFill>
                      <a:schemeClr val="bg1">
                        <a:lumMod val="75000"/>
                        <a:alpha val="20000"/>
                      </a:schemeClr>
                    </a:solidFill>
                  </a:tcPr>
                </a:tc>
                <a:extLst>
                  <a:ext uri="{0D108BD9-81ED-4DB2-BD59-A6C34878D82A}">
                    <a16:rowId xmlns:a16="http://schemas.microsoft.com/office/drawing/2014/main" val="3402696866"/>
                  </a:ext>
                </a:extLst>
              </a:tr>
              <a:tr h="236984">
                <a:tc gridSpan="4">
                  <a:txBody>
                    <a:bodyPr/>
                    <a:lstStyle/>
                    <a:p>
                      <a:pPr algn="ctr"/>
                      <a:r>
                        <a:rPr lang="ja" sz="1200" b="1" dirty="0">
                          <a:solidFill>
                            <a:schemeClr val="bg1"/>
                          </a:solidFill>
                          <a:latin typeface="+mn-lt"/>
                        </a:rPr>
                        <a:t>合計:50分+[オプション]10分</a:t>
                      </a:r>
                    </a:p>
                  </a:txBody>
                  <a:tcPr>
                    <a:solidFill>
                      <a:schemeClr val="tx2"/>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i="0">
                        <a:latin typeface="+mn-lt"/>
                        <a:cs typeface="Segoe Sans Display Semibold" pitchFamily="2" charset="0"/>
                      </a:endParaRPr>
                    </a:p>
                  </a:txBody>
                  <a:tcPr anchor="ct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cs typeface="Segoe Sans Display" pitchFamily="2" charset="0"/>
                      </a:endParaRPr>
                    </a:p>
                  </a:txBody>
                  <a:tcPr/>
                </a:tc>
                <a:tc hMerge="1">
                  <a:txBody>
                    <a:bodyPr/>
                    <a:lstStyle/>
                    <a:p>
                      <a:endParaRPr/>
                    </a:p>
                  </a:txBody>
                  <a:tcPr/>
                </a:tc>
                <a:tc>
                  <a:txBody>
                    <a:bodyPr/>
                    <a:lstStyle/>
                    <a:p>
                      <a:pPr algn="ctr"/>
                      <a:endParaRPr lang="en-US" sz="1200" b="1" dirty="0">
                        <a:solidFill>
                          <a:schemeClr val="bg1"/>
                        </a:solidFill>
                        <a:latin typeface="+mn-lt"/>
                      </a:endParaRPr>
                    </a:p>
                  </a:txBody>
                  <a:tcPr>
                    <a:solidFill>
                      <a:schemeClr val="tx2"/>
                    </a:solidFill>
                  </a:tcPr>
                </a:tc>
                <a:extLst>
                  <a:ext uri="{0D108BD9-81ED-4DB2-BD59-A6C34878D82A}">
                    <a16:rowId xmlns:a16="http://schemas.microsoft.com/office/drawing/2014/main" val="979956534"/>
                  </a:ext>
                </a:extLst>
              </a:tr>
            </a:tbl>
          </a:graphicData>
        </a:graphic>
      </p:graphicFrame>
    </p:spTree>
    <p:extLst>
      <p:ext uri="{BB962C8B-B14F-4D97-AF65-F5344CB8AC3E}">
        <p14:creationId xmlns:p14="http://schemas.microsoft.com/office/powerpoint/2010/main" val="8847957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8686-2C48-B077-F4AE-0EEC82CBDB4C}"/>
              </a:ext>
            </a:extLst>
          </p:cNvPr>
          <p:cNvSpPr>
            <a:spLocks noGrp="1"/>
          </p:cNvSpPr>
          <p:nvPr>
            <p:ph type="title"/>
          </p:nvPr>
        </p:nvSpPr>
        <p:spPr/>
        <p:txBody>
          <a:bodyPr/>
          <a:lstStyle/>
          <a:p>
            <a:r>
              <a:rPr lang="ja" dirty="0"/>
              <a:t>セッションスライドの使用方法</a:t>
            </a:r>
          </a:p>
        </p:txBody>
      </p:sp>
      <p:pic>
        <p:nvPicPr>
          <p:cNvPr id="17" name="Picture 16">
            <a:extLst>
              <a:ext uri="{FF2B5EF4-FFF2-40B4-BE49-F238E27FC236}">
                <a16:creationId xmlns:a16="http://schemas.microsoft.com/office/drawing/2014/main" id="{257ECE8B-7360-8D7E-8CFB-C571D7178F30}"/>
              </a:ext>
              <a:ext uri="{C183D7F6-B498-43B3-948B-1728B52AA6E4}">
                <adec:decorative xmlns:adec="http://schemas.microsoft.com/office/drawing/2017/decorative" val="1"/>
              </a:ext>
            </a:extLst>
          </p:cNvPr>
          <p:cNvPicPr>
            <a:picLocks noChangeAspect="1"/>
          </p:cNvPicPr>
          <p:nvPr/>
        </p:nvPicPr>
        <p:blipFill>
          <a:blip r:embed="rId2"/>
          <a:srcRect r="42741"/>
          <a:stretch/>
        </p:blipFill>
        <p:spPr>
          <a:xfrm>
            <a:off x="10517650" y="249484"/>
            <a:ext cx="1674350" cy="1323975"/>
          </a:xfrm>
          <a:prstGeom prst="rect">
            <a:avLst/>
          </a:prstGeom>
        </p:spPr>
      </p:pic>
      <p:sp>
        <p:nvSpPr>
          <p:cNvPr id="7" name="TextBox 6">
            <a:extLst>
              <a:ext uri="{FF2B5EF4-FFF2-40B4-BE49-F238E27FC236}">
                <a16:creationId xmlns:a16="http://schemas.microsoft.com/office/drawing/2014/main" id="{25F2CC06-0B86-926C-D6FC-AAB1BF2D4665}"/>
              </a:ext>
            </a:extLst>
          </p:cNvPr>
          <p:cNvSpPr txBox="1"/>
          <p:nvPr/>
        </p:nvSpPr>
        <p:spPr>
          <a:xfrm>
            <a:off x="588262" y="1435377"/>
            <a:ext cx="4767002" cy="1677382"/>
          </a:xfrm>
          <a:prstGeom prst="rect">
            <a:avLst/>
          </a:prstGeom>
          <a:noFill/>
        </p:spPr>
        <p:txBody>
          <a:bodyPr wrap="square">
            <a:spAutoFit/>
          </a:bodyPr>
          <a:lstStyle/>
          <a:p>
            <a:pPr>
              <a:spcAft>
                <a:spcPts val="600"/>
              </a:spcAft>
            </a:pPr>
            <a:r>
              <a:rPr lang="ja" sz="1800" b="1" dirty="0"/>
              <a:t>1:セッションスライドを事前に確認する</a:t>
            </a:r>
          </a:p>
          <a:p>
            <a:pPr>
              <a:spcAft>
                <a:spcPts val="600"/>
              </a:spcAft>
            </a:pPr>
            <a:r>
              <a:rPr lang="ja" sz="1600" dirty="0"/>
              <a:t>スムーズに配信するために、事前にセッションスライドに慣れておいてください。コンテンツはこれらのスライドを中心に構成されているため、スライドを確認することで、魅力的でペースのよいセッションを進めるのに役立ちます。</a:t>
            </a:r>
          </a:p>
        </p:txBody>
      </p:sp>
      <p:pic>
        <p:nvPicPr>
          <p:cNvPr id="10" name="Picture 9" descr="このプレゼンテーション資料内の探索スライドのスクリーンショット。">
            <a:extLst>
              <a:ext uri="{FF2B5EF4-FFF2-40B4-BE49-F238E27FC236}">
                <a16:creationId xmlns:a16="http://schemas.microsoft.com/office/drawing/2014/main" id="{51F2639F-0028-9D0B-959A-CAC08389CFB5}"/>
              </a:ext>
            </a:extLst>
          </p:cNvPr>
          <p:cNvPicPr>
            <a:picLocks noChangeAspect="1"/>
          </p:cNvPicPr>
          <p:nvPr/>
        </p:nvPicPr>
        <p:blipFill>
          <a:blip r:embed="rId3"/>
          <a:stretch>
            <a:fillRect/>
          </a:stretch>
        </p:blipFill>
        <p:spPr>
          <a:xfrm>
            <a:off x="937485" y="4027162"/>
            <a:ext cx="3685551" cy="2071172"/>
          </a:xfrm>
          <a:prstGeom prst="rect">
            <a:avLst/>
          </a:prstGeom>
          <a:effectLst>
            <a:outerShdw blurRad="50800" dist="38100" dir="2700000" algn="tl" rotWithShape="0">
              <a:prstClr val="black">
                <a:alpha val="40000"/>
              </a:prstClr>
            </a:outerShdw>
          </a:effectLst>
        </p:spPr>
      </p:pic>
      <p:pic>
        <p:nvPicPr>
          <p:cNvPr id="4" name="Picture 3" descr="このプレゼンテーション資料内のタイトルスライドのスクリーンショット。">
            <a:extLst>
              <a:ext uri="{FF2B5EF4-FFF2-40B4-BE49-F238E27FC236}">
                <a16:creationId xmlns:a16="http://schemas.microsoft.com/office/drawing/2014/main" id="{788A8DFF-4281-C85B-7BF8-724534CCF2AF}"/>
              </a:ext>
            </a:extLst>
          </p:cNvPr>
          <p:cNvPicPr>
            <a:picLocks noChangeAspect="1"/>
          </p:cNvPicPr>
          <p:nvPr/>
        </p:nvPicPr>
        <p:blipFill>
          <a:blip r:embed="rId4"/>
          <a:stretch>
            <a:fillRect/>
          </a:stretch>
        </p:blipFill>
        <p:spPr>
          <a:xfrm>
            <a:off x="679039" y="3602983"/>
            <a:ext cx="3494136" cy="1940582"/>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5F4A1AF-B9D6-CCC1-4E23-3290B9624EF5}"/>
              </a:ext>
            </a:extLst>
          </p:cNvPr>
          <p:cNvSpPr txBox="1"/>
          <p:nvPr/>
        </p:nvSpPr>
        <p:spPr>
          <a:xfrm>
            <a:off x="6096000" y="1435377"/>
            <a:ext cx="5342533" cy="1461939"/>
          </a:xfrm>
          <a:prstGeom prst="rect">
            <a:avLst/>
          </a:prstGeom>
          <a:noFill/>
        </p:spPr>
        <p:txBody>
          <a:bodyPr wrap="square">
            <a:spAutoFit/>
          </a:bodyPr>
          <a:lstStyle/>
          <a:p>
            <a:pPr>
              <a:spcAft>
                <a:spcPts val="600"/>
              </a:spcAft>
            </a:pPr>
            <a:r>
              <a:rPr lang="ja" sz="1800" b="1" dirty="0"/>
              <a:t>2: 提案された話のポイントとタイミング</a:t>
            </a:r>
            <a:br>
              <a:rPr lang="en-US" sz="1800" b="1" dirty="0"/>
            </a:br>
            <a:r>
              <a:rPr lang="ja" sz="1800" b="1" dirty="0"/>
              <a:t>に従うことを検討する </a:t>
            </a:r>
          </a:p>
          <a:p>
            <a:pPr>
              <a:spcAft>
                <a:spcPts val="600"/>
              </a:spcAft>
            </a:pPr>
            <a:r>
              <a:rPr lang="ja" sz="1600" dirty="0"/>
              <a:t>各スライドには、推奨される話のポイントと推定話す時間が含まれているため、順調に進むのに役立ちます。これらの詳細は、スライドノートに記載されています。</a:t>
            </a:r>
          </a:p>
        </p:txBody>
      </p:sp>
      <p:pic>
        <p:nvPicPr>
          <p:cNvPr id="6" name="Picture 5" descr="このプレゼンテーション資料内のWelcomスライドのスクリーンショット。">
            <a:extLst>
              <a:ext uri="{FF2B5EF4-FFF2-40B4-BE49-F238E27FC236}">
                <a16:creationId xmlns:a16="http://schemas.microsoft.com/office/drawing/2014/main" id="{4A1D29E3-6A78-6BFE-05F5-01853DEC99AB}"/>
              </a:ext>
            </a:extLst>
          </p:cNvPr>
          <p:cNvPicPr>
            <a:picLocks noChangeAspect="1"/>
          </p:cNvPicPr>
          <p:nvPr/>
        </p:nvPicPr>
        <p:blipFill>
          <a:blip r:embed="rId5"/>
          <a:srcRect t="4380"/>
          <a:stretch/>
        </p:blipFill>
        <p:spPr>
          <a:xfrm>
            <a:off x="6170429" y="3042189"/>
            <a:ext cx="4767002" cy="3262918"/>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F3C9BAB5-098B-DDE8-07A9-83A05941828A}"/>
              </a:ext>
              <a:ext uri="{C183D7F6-B498-43B3-948B-1728B52AA6E4}">
                <adec:decorative xmlns:adec="http://schemas.microsoft.com/office/drawing/2017/decorative" val="1"/>
              </a:ext>
            </a:extLst>
          </p:cNvPr>
          <p:cNvSpPr/>
          <p:nvPr/>
        </p:nvSpPr>
        <p:spPr bwMode="auto">
          <a:xfrm>
            <a:off x="7005810" y="5258917"/>
            <a:ext cx="3931621" cy="1046190"/>
          </a:xfrm>
          <a:prstGeom prst="rect">
            <a:avLst/>
          </a:prstGeom>
          <a:noFill/>
          <a:ln w="28575">
            <a:solidFill>
              <a:schemeClr val="accent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352BC921-ACE2-BEDE-3FE2-92DD2D8189E0}"/>
              </a:ext>
              <a:ext uri="{C183D7F6-B498-43B3-948B-1728B52AA6E4}">
                <adec:decorative xmlns:adec="http://schemas.microsoft.com/office/drawing/2017/decorative" val="1"/>
              </a:ext>
            </a:extLst>
          </p:cNvPr>
          <p:cNvCxnSpPr>
            <a:cxnSpLocks/>
          </p:cNvCxnSpPr>
          <p:nvPr/>
        </p:nvCxnSpPr>
        <p:spPr>
          <a:xfrm flipH="1">
            <a:off x="11075654" y="5756548"/>
            <a:ext cx="437307" cy="0"/>
          </a:xfrm>
          <a:prstGeom prst="straightConnector1">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FE78D1D-2161-1921-854D-583292A2AF61}"/>
              </a:ext>
              <a:ext uri="{C183D7F6-B498-43B3-948B-1728B52AA6E4}">
                <adec:decorative xmlns:adec="http://schemas.microsoft.com/office/drawing/2017/decorative" val="1"/>
              </a:ext>
            </a:extLst>
          </p:cNvPr>
          <p:cNvPicPr>
            <a:picLocks noChangeAspect="1"/>
          </p:cNvPicPr>
          <p:nvPr/>
        </p:nvPicPr>
        <p:blipFill>
          <a:blip r:embed="rId6"/>
          <a:srcRect r="29497"/>
          <a:stretch/>
        </p:blipFill>
        <p:spPr>
          <a:xfrm rot="10800000">
            <a:off x="-1" y="5062748"/>
            <a:ext cx="2467179" cy="1812182"/>
          </a:xfrm>
          <a:prstGeom prst="rect">
            <a:avLst/>
          </a:prstGeom>
        </p:spPr>
      </p:pic>
    </p:spTree>
    <p:extLst>
      <p:ext uri="{BB962C8B-B14F-4D97-AF65-F5344CB8AC3E}">
        <p14:creationId xmlns:p14="http://schemas.microsoft.com/office/powerpoint/2010/main" val="4022202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4AEC-120B-D949-37AE-BE5FC6316BE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29BD416-DE1D-95DD-6381-7FAB696CD61D}"/>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ja" sz="3200" b="1" i="0" u="none" strike="noStrike" kern="1200" cap="none" spc="0" normalizeH="0" baseline="0" noProof="0" dirty="0">
                <a:ln>
                  <a:noFill/>
                </a:ln>
                <a:solidFill>
                  <a:schemeClr val="tx1"/>
                </a:solidFill>
                <a:effectLst/>
                <a:uLnTx/>
                <a:uFillTx/>
                <a:latin typeface="Segoe Sans Display Semibold" pitchFamily="2" charset="0"/>
                <a:ea typeface="+mn-ea"/>
                <a:cs typeface="Segoe Sans Display Semibold" pitchFamily="2" charset="0"/>
              </a:rPr>
              <a:t>あなたのメモのために:私たちのコンテンツ参照</a:t>
            </a:r>
          </a:p>
        </p:txBody>
      </p:sp>
      <p:pic>
        <p:nvPicPr>
          <p:cNvPr id="20" name="Picture 19">
            <a:extLst>
              <a:ext uri="{FF2B5EF4-FFF2-40B4-BE49-F238E27FC236}">
                <a16:creationId xmlns:a16="http://schemas.microsoft.com/office/drawing/2014/main" id="{9C60C990-5A4B-1C80-1E62-3D596783BFB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520102" y="-461702"/>
            <a:ext cx="1210195" cy="2133601"/>
          </a:xfrm>
          <a:prstGeom prst="rect">
            <a:avLst/>
          </a:prstGeom>
        </p:spPr>
      </p:pic>
      <p:sp>
        <p:nvSpPr>
          <p:cNvPr id="27" name="Rectangle: Rounded Corners 4">
            <a:extLst>
              <a:ext uri="{FF2B5EF4-FFF2-40B4-BE49-F238E27FC236}">
                <a16:creationId xmlns:a16="http://schemas.microsoft.com/office/drawing/2014/main" id="{762DBB48-945D-9061-38BC-4E847CAFD162}"/>
              </a:ext>
              <a:ext uri="{C183D7F6-B498-43B3-948B-1728B52AA6E4}">
                <adec:decorative xmlns:adec="http://schemas.microsoft.com/office/drawing/2017/decorative" val="1"/>
              </a:ext>
            </a:extLst>
          </p:cNvPr>
          <p:cNvSpPr/>
          <p:nvPr/>
        </p:nvSpPr>
        <p:spPr>
          <a:xfrm>
            <a:off x="457200" y="1303022"/>
            <a:ext cx="4087237" cy="4907277"/>
          </a:xfrm>
          <a:prstGeom prst="roundRect">
            <a:avLst>
              <a:gd name="adj" fmla="val 3475"/>
            </a:avLst>
          </a:prstGeom>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40" name="TextBox 39">
            <a:extLst>
              <a:ext uri="{FF2B5EF4-FFF2-40B4-BE49-F238E27FC236}">
                <a16:creationId xmlns:a16="http://schemas.microsoft.com/office/drawing/2014/main" id="{35D5CC39-F1C8-6868-C2A4-4F895BF1B063}"/>
              </a:ext>
            </a:extLst>
          </p:cNvPr>
          <p:cNvSpPr txBox="1"/>
          <p:nvPr/>
        </p:nvSpPr>
        <p:spPr>
          <a:xfrm>
            <a:off x="721373" y="1628032"/>
            <a:ext cx="3558889" cy="4166525"/>
          </a:xfrm>
          <a:prstGeom prst="rect">
            <a:avLst/>
          </a:prstGeom>
          <a:noFill/>
        </p:spPr>
        <p:txBody>
          <a:bodyPr wrap="square">
            <a:spAutoFit/>
          </a:bodyPr>
          <a:lstStyle/>
          <a:p>
            <a:r>
              <a:rPr lang="ja" dirty="0"/>
              <a:t>このセッションの内容は、ビジネス プロフェッショナルやリーダーのニーズにより適した調整</a:t>
            </a:r>
            <a:r>
              <a:rPr lang="ja" dirty="0">
                <a:latin typeface="+mj-lt"/>
              </a:rPr>
              <a:t>のために、Microsoft Learn モジュールから適度に調整されています。</a:t>
            </a:r>
          </a:p>
          <a:p>
            <a:endParaRPr lang="en-US" dirty="0"/>
          </a:p>
          <a:p>
            <a:r>
              <a:rPr lang="ja" dirty="0"/>
              <a:t>元のモジュールを参照ソースとして使用して、より深い分析情報と追加の学習を行います。</a:t>
            </a:r>
          </a:p>
          <a:p>
            <a:endParaRPr lang="en-US" dirty="0"/>
          </a:p>
          <a:p>
            <a:r>
              <a:rPr lang="ja" dirty="0"/>
              <a:t>このページの表には、対象となるユニットや Microsoft Learn の対応するコンテンツへの直接リンクなど、各モジュールの内訳が示されています。</a:t>
            </a:r>
          </a:p>
        </p:txBody>
      </p:sp>
      <p:sp>
        <p:nvSpPr>
          <p:cNvPr id="4" name="Rectangle: Rounded Corners 10">
            <a:extLst>
              <a:ext uri="{FF2B5EF4-FFF2-40B4-BE49-F238E27FC236}">
                <a16:creationId xmlns:a16="http://schemas.microsoft.com/office/drawing/2014/main" id="{1A623C9A-E120-21D7-FAD8-5457E107FA80}"/>
              </a:ext>
            </a:extLst>
          </p:cNvPr>
          <p:cNvSpPr/>
          <p:nvPr/>
        </p:nvSpPr>
        <p:spPr>
          <a:xfrm>
            <a:off x="4910328" y="1313390"/>
            <a:ext cx="2011679" cy="360088"/>
          </a:xfrm>
          <a:prstGeom prst="roundRect">
            <a:avLst>
              <a:gd name="adj" fmla="val 13740"/>
            </a:avLst>
          </a:prstGeom>
          <a:solidFill>
            <a:schemeClr val="bg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ja" sz="1400" dirty="0">
                <a:solidFill>
                  <a:schemeClr val="tx1"/>
                </a:solidFill>
                <a:latin typeface="+mj-lt"/>
                <a:cs typeface="Segoe Sans Display Semibold" pitchFamily="2" charset="0"/>
              </a:rPr>
              <a:t>モジュール</a:t>
            </a:r>
            <a:endParaRPr kumimoji="0" lang="en-US" sz="1400" i="0" u="none" strike="noStrike" kern="1200" cap="none" spc="0" normalizeH="0" baseline="0" noProof="0" dirty="0">
              <a:ln>
                <a:noFill/>
              </a:ln>
              <a:solidFill>
                <a:schemeClr val="tx1"/>
              </a:solidFill>
              <a:effectLst/>
              <a:uLnTx/>
              <a:uFillTx/>
              <a:latin typeface="+mj-lt"/>
              <a:ea typeface="+mn-ea"/>
              <a:cs typeface="Segoe Sans Display" pitchFamily="2" charset="0"/>
            </a:endParaRPr>
          </a:p>
        </p:txBody>
      </p:sp>
      <p:sp>
        <p:nvSpPr>
          <p:cNvPr id="37" name="TextBox 36">
            <a:extLst>
              <a:ext uri="{FF2B5EF4-FFF2-40B4-BE49-F238E27FC236}">
                <a16:creationId xmlns:a16="http://schemas.microsoft.com/office/drawing/2014/main" id="{F8D282C4-D95E-DAB2-CDBB-A97F68D2DE67}"/>
              </a:ext>
            </a:extLst>
          </p:cNvPr>
          <p:cNvSpPr txBox="1"/>
          <p:nvPr/>
        </p:nvSpPr>
        <p:spPr>
          <a:xfrm>
            <a:off x="4910328" y="1823708"/>
            <a:ext cx="2011680" cy="4384811"/>
          </a:xfrm>
          <a:prstGeom prst="roundRect">
            <a:avLst>
              <a:gd name="adj" fmla="val 5625"/>
            </a:avLst>
          </a:prstGeom>
          <a:solidFill>
            <a:schemeClr val="bg1">
              <a:lumMod val="85000"/>
            </a:schemeClr>
          </a:solidFill>
          <a:ln w="19050">
            <a:noFill/>
          </a:ln>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 sz="1600" b="1" dirty="0">
                <a:latin typeface="+mj-lt"/>
                <a:cs typeface="Segoe Sans Display Semibold" pitchFamily="2" charset="0"/>
              </a:rPr>
              <a:t>モジュール 1: AI を日常業務に活用する</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highlight>
                <a:srgbClr val="FFFF00"/>
              </a:highlight>
              <a:latin typeface="+mj-lt"/>
              <a:cs typeface="Segoe Sans Display Semibold"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 sz="1600">
                <a:hlinkClick r:id="rId4"/>
              </a:rPr>
              <a:t>AIを日常業務に活用 - トレーニング |マイクロソフト ラーン</a:t>
            </a:r>
            <a:endParaRPr lang="en-US" sz="1600" b="1" dirty="0">
              <a:highlight>
                <a:srgbClr val="FFFF00"/>
              </a:highlight>
              <a:latin typeface="+mj-lt"/>
              <a:cs typeface="Segoe Sans Display Semibold" pitchFamily="2" charset="0"/>
            </a:endParaRPr>
          </a:p>
        </p:txBody>
      </p:sp>
      <p:sp>
        <p:nvSpPr>
          <p:cNvPr id="30" name="Rectangle: Rounded Corners 29">
            <a:extLst>
              <a:ext uri="{FF2B5EF4-FFF2-40B4-BE49-F238E27FC236}">
                <a16:creationId xmlns:a16="http://schemas.microsoft.com/office/drawing/2014/main" id="{0BF6E50A-126C-7951-5A1E-AB0CE19F70D6}"/>
              </a:ext>
            </a:extLst>
          </p:cNvPr>
          <p:cNvSpPr/>
          <p:nvPr/>
        </p:nvSpPr>
        <p:spPr>
          <a:xfrm>
            <a:off x="7026148" y="1303022"/>
            <a:ext cx="4708652" cy="37045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 sz="1400" dirty="0">
                <a:solidFill>
                  <a:schemeClr val="tx1"/>
                </a:solidFill>
                <a:latin typeface="+mj-lt"/>
                <a:cs typeface="Segoe Sans Display Semibold" pitchFamily="2" charset="0"/>
              </a:rPr>
              <a:t>単位</a:t>
            </a:r>
          </a:p>
        </p:txBody>
      </p:sp>
      <p:sp>
        <p:nvSpPr>
          <p:cNvPr id="29" name="TextBox 28">
            <a:extLst>
              <a:ext uri="{FF2B5EF4-FFF2-40B4-BE49-F238E27FC236}">
                <a16:creationId xmlns:a16="http://schemas.microsoft.com/office/drawing/2014/main" id="{4899483C-EECF-D888-0954-B0E67C612BC7}"/>
              </a:ext>
            </a:extLst>
          </p:cNvPr>
          <p:cNvSpPr txBox="1"/>
          <p:nvPr/>
        </p:nvSpPr>
        <p:spPr>
          <a:xfrm>
            <a:off x="7026149" y="1823709"/>
            <a:ext cx="4708652" cy="470784"/>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 1: イントロダクション</a:t>
            </a:r>
          </a:p>
        </p:txBody>
      </p:sp>
      <p:sp>
        <p:nvSpPr>
          <p:cNvPr id="28" name="TextBox 27">
            <a:extLst>
              <a:ext uri="{FF2B5EF4-FFF2-40B4-BE49-F238E27FC236}">
                <a16:creationId xmlns:a16="http://schemas.microsoft.com/office/drawing/2014/main" id="{D36BFD4B-390F-91A0-392D-D182F1AF51D9}"/>
              </a:ext>
            </a:extLst>
          </p:cNvPr>
          <p:cNvSpPr txBox="1"/>
          <p:nvPr/>
        </p:nvSpPr>
        <p:spPr>
          <a:xfrm>
            <a:off x="7026148" y="2416338"/>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ユニット2:AIとは?</a:t>
            </a:r>
          </a:p>
        </p:txBody>
      </p:sp>
      <p:sp>
        <p:nvSpPr>
          <p:cNvPr id="10" name="TextBox 9">
            <a:extLst>
              <a:ext uri="{FF2B5EF4-FFF2-40B4-BE49-F238E27FC236}">
                <a16:creationId xmlns:a16="http://schemas.microsoft.com/office/drawing/2014/main" id="{BCD38D81-4DFD-0B62-4E91-CFD82F5F761C}"/>
              </a:ext>
            </a:extLst>
          </p:cNvPr>
          <p:cNvSpPr txBox="1"/>
          <p:nvPr/>
        </p:nvSpPr>
        <p:spPr>
          <a:xfrm>
            <a:off x="7026148" y="2951795"/>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 3: プロンプトの探索</a:t>
            </a:r>
          </a:p>
        </p:txBody>
      </p:sp>
      <p:sp>
        <p:nvSpPr>
          <p:cNvPr id="7" name="TextBox 6">
            <a:extLst>
              <a:ext uri="{FF2B5EF4-FFF2-40B4-BE49-F238E27FC236}">
                <a16:creationId xmlns:a16="http://schemas.microsoft.com/office/drawing/2014/main" id="{E16E2E8F-EA0E-80CA-A8EA-0355607997AC}"/>
              </a:ext>
            </a:extLst>
          </p:cNvPr>
          <p:cNvSpPr txBox="1"/>
          <p:nvPr/>
        </p:nvSpPr>
        <p:spPr>
          <a:xfrm>
            <a:off x="7026148" y="3552317"/>
            <a:ext cx="4708652" cy="47867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単元 4: 私生活で AI を活用する方法を見つける</a:t>
            </a:r>
          </a:p>
        </p:txBody>
      </p:sp>
      <p:sp>
        <p:nvSpPr>
          <p:cNvPr id="11" name="TextBox 10">
            <a:extLst>
              <a:ext uri="{FF2B5EF4-FFF2-40B4-BE49-F238E27FC236}">
                <a16:creationId xmlns:a16="http://schemas.microsoft.com/office/drawing/2014/main" id="{7ECFE521-5550-868B-85A9-830C09649F8E}"/>
              </a:ext>
            </a:extLst>
          </p:cNvPr>
          <p:cNvSpPr txBox="1"/>
          <p:nvPr/>
        </p:nvSpPr>
        <p:spPr>
          <a:xfrm>
            <a:off x="7026148" y="4152839"/>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単元 5: AI を職場で活用する方法を見つける</a:t>
            </a:r>
          </a:p>
        </p:txBody>
      </p:sp>
      <p:sp>
        <p:nvSpPr>
          <p:cNvPr id="14" name="TextBox 13">
            <a:extLst>
              <a:ext uri="{FF2B5EF4-FFF2-40B4-BE49-F238E27FC236}">
                <a16:creationId xmlns:a16="http://schemas.microsoft.com/office/drawing/2014/main" id="{A5DACCDE-1E75-AC7F-2B10-3EA5DFFD52A0}"/>
              </a:ext>
            </a:extLst>
          </p:cNvPr>
          <p:cNvSpPr txBox="1"/>
          <p:nvPr/>
        </p:nvSpPr>
        <p:spPr>
          <a:xfrm>
            <a:off x="7026148" y="4688296"/>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 6: 演習: プロンプトをパーソナライズして調整する</a:t>
            </a:r>
          </a:p>
        </p:txBody>
      </p:sp>
      <p:sp>
        <p:nvSpPr>
          <p:cNvPr id="12" name="TextBox 11">
            <a:extLst>
              <a:ext uri="{FF2B5EF4-FFF2-40B4-BE49-F238E27FC236}">
                <a16:creationId xmlns:a16="http://schemas.microsoft.com/office/drawing/2014/main" id="{C1A7A58E-D1AD-B6D8-B373-5FF5454CF152}"/>
              </a:ext>
            </a:extLst>
          </p:cNvPr>
          <p:cNvSpPr txBox="1"/>
          <p:nvPr/>
        </p:nvSpPr>
        <p:spPr>
          <a:xfrm>
            <a:off x="7026148" y="5288818"/>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 7: 知識チェック</a:t>
            </a:r>
          </a:p>
        </p:txBody>
      </p:sp>
      <p:sp>
        <p:nvSpPr>
          <p:cNvPr id="15" name="TextBox 14">
            <a:extLst>
              <a:ext uri="{FF2B5EF4-FFF2-40B4-BE49-F238E27FC236}">
                <a16:creationId xmlns:a16="http://schemas.microsoft.com/office/drawing/2014/main" id="{59D4195A-4F32-A92D-130A-47996117B72A}"/>
              </a:ext>
            </a:extLst>
          </p:cNvPr>
          <p:cNvSpPr txBox="1"/>
          <p:nvPr/>
        </p:nvSpPr>
        <p:spPr>
          <a:xfrm>
            <a:off x="7026148" y="5810482"/>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ja" sz="1400" dirty="0">
                <a:cs typeface="Segoe Sans Display" pitchFamily="2" charset="0"/>
              </a:rPr>
              <a:t>ユニット8:まとめ</a:t>
            </a:r>
          </a:p>
        </p:txBody>
      </p:sp>
    </p:spTree>
    <p:extLst>
      <p:ext uri="{BB962C8B-B14F-4D97-AF65-F5344CB8AC3E}">
        <p14:creationId xmlns:p14="http://schemas.microsoft.com/office/powerpoint/2010/main" val="413224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en-US" altLang="ja">
                <a:cs typeface="Segoe UI Semibold"/>
              </a:rPr>
              <a:t>AI</a:t>
            </a:r>
            <a:r>
              <a:rPr lang="ja" altLang="en-US">
                <a:cs typeface="Segoe UI Semibold"/>
              </a:rPr>
              <a:t> </a:t>
            </a:r>
            <a:r>
              <a:rPr lang="ja" altLang="en-US" noProof="0">
                <a:cs typeface="Segoe UI Semibold"/>
              </a:rPr>
              <a:t>の</a:t>
            </a:r>
            <a:r>
              <a:rPr lang="ja" altLang="en-US">
                <a:cs typeface="Segoe UI Semibold"/>
              </a:rPr>
              <a:t>活用例</a:t>
            </a:r>
            <a:r>
              <a:rPr lang="en-US" altLang="ja" noProof="0">
                <a:cs typeface="Segoe UI Semibold"/>
              </a:rPr>
              <a:t>:</a:t>
            </a:r>
            <a:r>
              <a:rPr lang="ja" altLang="en-US" noProof="0">
                <a:cs typeface="Segoe UI Semibold"/>
              </a:rPr>
              <a:t> </a:t>
            </a:r>
            <a:br>
              <a:rPr lang="ja" altLang="en-US" dirty="0">
                <a:cs typeface="Segoe UI Semibold"/>
              </a:rPr>
            </a:br>
            <a:r>
              <a:rPr lang="ja" altLang="en-US" noProof="0">
                <a:cs typeface="Segoe UI Semibold"/>
              </a:rPr>
              <a:t>仕事の生産性</a:t>
            </a:r>
            <a:r>
              <a:rPr lang="ja-JP">
                <a:cs typeface="Segoe UI Semibold"/>
              </a:rPr>
              <a:t>の</a:t>
            </a:r>
            <a:r>
              <a:rPr lang="ja" altLang="en-US">
                <a:cs typeface="Segoe UI Semibold"/>
              </a:rPr>
              <a:t>向上</a:t>
            </a:r>
            <a:endParaRPr lang="ja-JP">
              <a:cs typeface="Segoe UI Semibold"/>
            </a:endParaRPr>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a:lstStyle/>
          <a:p>
            <a:r>
              <a:rPr lang="ja" sz="2000" noProof="0" dirty="0">
                <a:cs typeface="Segoe UI"/>
              </a:rPr>
              <a:t>AI学習の旅をスタートさせる | </a:t>
            </a:r>
            <a:r>
              <a:rPr lang="ja" altLang="en-US" sz="2000" b="1" dirty="0">
                <a:cs typeface="Segoe UI"/>
              </a:rPr>
              <a:t>日本</a:t>
            </a:r>
            <a:r>
              <a:rPr lang="ja" sz="2000" b="1" noProof="0" dirty="0">
                <a:cs typeface="Segoe UI"/>
              </a:rPr>
              <a:t>語</a:t>
            </a:r>
          </a:p>
        </p:txBody>
      </p:sp>
    </p:spTree>
    <p:extLst>
      <p:ext uri="{BB962C8B-B14F-4D97-AF65-F5344CB8AC3E}">
        <p14:creationId xmlns:p14="http://schemas.microsoft.com/office/powerpoint/2010/main" val="1146473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12" name="Rectangle: Rounded Corners 4">
            <a:extLst>
              <a:ext uri="{FF2B5EF4-FFF2-40B4-BE49-F238E27FC236}">
                <a16:creationId xmlns:a16="http://schemas.microsoft.com/office/drawing/2014/main" id="{CDB9DFD3-3EB5-0A93-6D0E-E9F675C751F3}"/>
              </a:ext>
              <a:ext uri="{C183D7F6-B498-43B3-948B-1728B52AA6E4}">
                <adec:decorative xmlns:adec="http://schemas.microsoft.com/office/drawing/2017/decorative" val="1"/>
              </a:ext>
            </a:extLst>
          </p:cNvPr>
          <p:cNvSpPr/>
          <p:nvPr/>
        </p:nvSpPr>
        <p:spPr>
          <a:xfrm>
            <a:off x="8712200" y="2135285"/>
            <a:ext cx="3197946" cy="3884516"/>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ja" dirty="0"/>
              <a:t>Microsoft AI Skills Fest へようこそ。</a:t>
            </a:r>
            <a:endParaRPr lang="en-US" sz="4400" dirty="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53082"/>
            <a:ext cx="6913179"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b="1" dirty="0">
                <a:solidFill>
                  <a:schemeClr val="bg1"/>
                </a:solidFill>
                <a:cs typeface="Segoe UI" panose="020B0502040204020203" pitchFamily="34" charset="0"/>
              </a:rPr>
              <a:t>AI の活用例: 仕事の生産性を向上</a:t>
            </a:r>
            <a:endParaRPr lang="en-US" sz="2400" dirty="0">
              <a:solidFill>
                <a:schemeClr val="bg1"/>
              </a:solidFill>
              <a:cs typeface="Segoe UI" panose="020B0502040204020203" pitchFamily="34" charset="0"/>
            </a:endParaRPr>
          </a:p>
        </p:txBody>
      </p:sp>
      <p:sp>
        <p:nvSpPr>
          <p:cNvPr id="5" name="TextBox 4">
            <a:extLst>
              <a:ext uri="{FF2B5EF4-FFF2-40B4-BE49-F238E27FC236}">
                <a16:creationId xmlns:a16="http://schemas.microsoft.com/office/drawing/2014/main" id="{DFE0C123-0BA8-61C2-B818-C1208A720245}"/>
              </a:ext>
            </a:extLst>
          </p:cNvPr>
          <p:cNvSpPr txBox="1"/>
          <p:nvPr/>
        </p:nvSpPr>
        <p:spPr>
          <a:xfrm>
            <a:off x="479545" y="1932084"/>
            <a:ext cx="8109865" cy="4862870"/>
          </a:xfrm>
          <a:prstGeom prst="rect">
            <a:avLst/>
          </a:prstGeom>
          <a:noFill/>
        </p:spPr>
        <p:txBody>
          <a:bodyPr wrap="square">
            <a:spAutoFit/>
          </a:bodyPr>
          <a:lstStyle/>
          <a:p>
            <a:r>
              <a:rPr lang="ja" sz="1800" dirty="0">
                <a:solidFill>
                  <a:schemeClr val="bg1"/>
                </a:solidFill>
                <a:latin typeface="+mj-lt"/>
              </a:rPr>
              <a:t>学習者がAIスキルを身に付け、よりスマートに働くことができるように支援します</a:t>
            </a:r>
            <a:endParaRPr lang="en-US" sz="1800" dirty="0">
              <a:solidFill>
                <a:schemeClr val="bg1"/>
              </a:solidFill>
            </a:endParaRPr>
          </a:p>
          <a:p>
            <a:endParaRPr lang="en-US" sz="1800" dirty="0">
              <a:solidFill>
                <a:schemeClr val="bg1"/>
              </a:solidFill>
            </a:endParaRPr>
          </a:p>
          <a:p>
            <a:r>
              <a:rPr lang="ja" sz="1600" b="1" dirty="0">
                <a:solidFill>
                  <a:schemeClr val="bg1"/>
                </a:solidFill>
              </a:rPr>
              <a:t>インストラクターは、ビジネスの専門家やリーダーが日常業務でAIの可能性を解き放つように設計されたこのインタラクティブな50分間のセッション</a:t>
            </a:r>
            <a:r>
              <a:rPr lang="ja" sz="1600" dirty="0">
                <a:solidFill>
                  <a:schemeClr val="bg1"/>
                </a:solidFill>
              </a:rPr>
              <a:t>を通じて、参加者を指導する上で重要な役割を果たします。このセッションガイドは、効果的な準備を行い、スムーズで魅力的な体験を提供するために作成されました。</a:t>
            </a:r>
          </a:p>
          <a:p>
            <a:endParaRPr lang="en-US" sz="1600" b="1" dirty="0">
              <a:solidFill>
                <a:schemeClr val="bg1"/>
              </a:solidFill>
            </a:endParaRPr>
          </a:p>
          <a:p>
            <a:r>
              <a:rPr lang="ja" sz="1600" b="1" dirty="0">
                <a:solidFill>
                  <a:schemeClr val="bg1"/>
                </a:solidFill>
              </a:rPr>
              <a:t>このセッションでは、次のことを行います。</a:t>
            </a:r>
          </a:p>
          <a:p>
            <a:pPr marL="285750" indent="-285750">
              <a:buFont typeface="Arial" panose="020B0604020202020204" pitchFamily="34" charset="0"/>
              <a:buChar char="•"/>
            </a:pPr>
            <a:r>
              <a:rPr lang="ja" sz="1600" dirty="0">
                <a:solidFill>
                  <a:schemeClr val="bg1"/>
                </a:solidFill>
              </a:rPr>
              <a:t>彼らのワークフローに関連する実用的なAIアプリケーションを紹介します</a:t>
            </a:r>
          </a:p>
          <a:p>
            <a:pPr marL="285750" indent="-285750">
              <a:buFont typeface="Arial" panose="020B0604020202020204" pitchFamily="34" charset="0"/>
              <a:buChar char="•"/>
            </a:pPr>
            <a:r>
              <a:rPr lang="ja" sz="1600" dirty="0">
                <a:solidFill>
                  <a:schemeClr val="bg1"/>
                </a:solidFill>
              </a:rPr>
              <a:t>インタラクティブな演習とディスカッションを促進する</a:t>
            </a:r>
          </a:p>
          <a:p>
            <a:pPr marL="285750" indent="-285750">
              <a:buFont typeface="Arial" panose="020B0604020202020204" pitchFamily="34" charset="0"/>
              <a:buChar char="•"/>
            </a:pPr>
            <a:r>
              <a:rPr lang="ja" sz="1600" dirty="0">
                <a:solidFill>
                  <a:schemeClr val="bg1"/>
                </a:solidFill>
              </a:rPr>
              <a:t>Microsoft Copilot などの AI 搭載ツールで実験を奨励する</a:t>
            </a:r>
          </a:p>
          <a:p>
            <a:pPr marL="285750" indent="-285750">
              <a:buFont typeface="Arial" panose="020B0604020202020204" pitchFamily="34" charset="0"/>
              <a:buChar char="•"/>
            </a:pPr>
            <a:r>
              <a:rPr lang="ja" sz="1600" dirty="0">
                <a:solidFill>
                  <a:schemeClr val="bg1"/>
                </a:solidFill>
              </a:rPr>
              <a:t>生産性を向上させるための効果的なAIプロンプトの作成を参加者にサポートします</a:t>
            </a:r>
          </a:p>
          <a:p>
            <a:endParaRPr lang="en-US" sz="1600" dirty="0">
              <a:solidFill>
                <a:schemeClr val="bg1"/>
              </a:solidFill>
            </a:endParaRPr>
          </a:p>
          <a:p>
            <a:r>
              <a:rPr lang="ja" sz="1600" dirty="0">
                <a:solidFill>
                  <a:schemeClr val="bg1"/>
                </a:solidFill>
              </a:rPr>
              <a:t>最後には、学習者は自信を持ち、刺激を受け、AIをルーチンに組み込む準備ができていると感じるでしょう。私たちは、質問を促し、議論を奨励し、オープンな対話の場を作ることで</a:t>
            </a:r>
            <a:r>
              <a:rPr lang="ja" sz="1600" b="1" dirty="0">
                <a:solidFill>
                  <a:schemeClr val="bg1"/>
                </a:solidFill>
              </a:rPr>
              <a:t>、協調的な学習環境を育むことをお勧めします。</a:t>
            </a:r>
          </a:p>
          <a:p>
            <a:endParaRPr lang="en-US" sz="1600" dirty="0">
              <a:solidFill>
                <a:schemeClr val="bg1"/>
              </a:solidFill>
            </a:endParaRPr>
          </a:p>
          <a:p>
            <a:r>
              <a:rPr lang="ja" sz="1600" dirty="0">
                <a:solidFill>
                  <a:schemeClr val="bg1"/>
                </a:solidFill>
              </a:rPr>
              <a:t>Microsoft AI Skills Fest ビジネス ユーザー コンテンツ チーム</a:t>
            </a:r>
          </a:p>
        </p:txBody>
      </p:sp>
      <p:sp>
        <p:nvSpPr>
          <p:cNvPr id="3" name="TextBox 2">
            <a:extLst>
              <a:ext uri="{FF2B5EF4-FFF2-40B4-BE49-F238E27FC236}">
                <a16:creationId xmlns:a16="http://schemas.microsoft.com/office/drawing/2014/main" id="{C620034D-A987-4D05-B0DB-FA1DBA3D2B1D}"/>
              </a:ext>
            </a:extLst>
          </p:cNvPr>
          <p:cNvSpPr txBox="1"/>
          <p:nvPr/>
        </p:nvSpPr>
        <p:spPr>
          <a:xfrm>
            <a:off x="9066765" y="2643138"/>
            <a:ext cx="2565418" cy="3139321"/>
          </a:xfrm>
          <a:prstGeom prst="rect">
            <a:avLst/>
          </a:prstGeom>
          <a:noFill/>
        </p:spPr>
        <p:txBody>
          <a:bodyPr wrap="square">
            <a:spAutoFit/>
          </a:bodyPr>
          <a:lstStyle/>
          <a:p>
            <a:r>
              <a:rPr lang="ja" sz="1800" dirty="0">
                <a:solidFill>
                  <a:schemeClr val="bg1"/>
                </a:solidFill>
                <a:latin typeface="+mj-lt"/>
              </a:rPr>
              <a:t>このセッションの提供にお時間を割いていただき、ありがとうございました。 </a:t>
            </a:r>
          </a:p>
          <a:p>
            <a:endParaRPr lang="en-US" sz="1800" dirty="0">
              <a:solidFill>
                <a:schemeClr val="bg1"/>
              </a:solidFill>
            </a:endParaRPr>
          </a:p>
          <a:p>
            <a:r>
              <a:rPr lang="ja" sz="1800" dirty="0">
                <a:solidFill>
                  <a:schemeClr val="bg1"/>
                </a:solidFill>
              </a:rPr>
              <a:t>あなたの指導は、学習者がAIスキルを身に付け、それを仕事に効果的に適用するのに役立つ非常に貴重です。</a:t>
            </a:r>
          </a:p>
          <a:p>
            <a:endParaRPr lang="en-US" sz="1800" dirty="0">
              <a:solidFill>
                <a:schemeClr val="bg1"/>
              </a:solidFill>
            </a:endParaRPr>
          </a:p>
        </p:txBody>
      </p:sp>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ja" sz="4400" dirty="0"/>
              <a:t>期待できること</a:t>
            </a:r>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94786"/>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800" b="1" dirty="0">
                <a:solidFill>
                  <a:schemeClr val="bg1"/>
                </a:solidFill>
                <a:cs typeface="Segoe UI" panose="020B0502040204020203" pitchFamily="34" charset="0"/>
              </a:rPr>
              <a:t>このセッションガイド </a:t>
            </a:r>
            <a:r>
              <a:rPr lang="ja" sz="2800" dirty="0">
                <a:solidFill>
                  <a:schemeClr val="bg1"/>
                </a:solidFill>
                <a:cs typeface="Segoe UI" panose="020B0502040204020203" pitchFamily="34" charset="0"/>
              </a:rPr>
              <a:t>には、以下の内容が含まれています。</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445984"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680019" y="2133296"/>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620400" y="2628954"/>
            <a:ext cx="3211861" cy="12003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dirty="0">
                <a:solidFill>
                  <a:schemeClr val="bg1"/>
                </a:solidFill>
                <a:latin typeface="+mj-lt"/>
                <a:cs typeface="Segoe UI" panose="020B0502040204020203" pitchFamily="34" charset="0"/>
              </a:rPr>
              <a:t>セッションの概要</a:t>
            </a:r>
          </a:p>
          <a:p>
            <a:pPr marL="0" lvl="1" indent="0">
              <a:spcBef>
                <a:spcPts val="0"/>
              </a:spcBef>
              <a:spcAft>
                <a:spcPts val="1200"/>
              </a:spcAft>
              <a:buFont typeface="Wingdings" panose="05000000000000000000" pitchFamily="2" charset="2"/>
              <a:buNone/>
            </a:pPr>
            <a:r>
              <a:rPr lang="ja" sz="1600" b="0" i="0" dirty="0">
                <a:solidFill>
                  <a:srgbClr val="424242"/>
                </a:solidFill>
                <a:effectLst/>
                <a:latin typeface="Segoe Sans"/>
              </a:rPr>
              <a:t>セッションの構成、主要なトピック、計画に関する考慮事項など、セッションの概要を説明します</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5" name="Slide Zoom 4" descr="このプレゼンテーション資料内のセッションの議題スライドのスクリーンショット。">
                <a:extLst>
                  <a:ext uri="{FF2B5EF4-FFF2-40B4-BE49-F238E27FC236}">
                    <a16:creationId xmlns:a16="http://schemas.microsoft.com/office/drawing/2014/main" id="{E47BCB8C-C4F3-AC14-A23F-270EDFCD8B14}"/>
                  </a:ext>
                </a:extLst>
              </p:cNvPr>
              <p:cNvGraphicFramePr>
                <a:graphicFrameLocks noChangeAspect="1"/>
              </p:cNvGraphicFramePr>
              <p:nvPr>
                <p:extLst>
                  <p:ext uri="{D42A27DB-BD31-4B8C-83A1-F6EECF244321}">
                    <p14:modId xmlns:p14="http://schemas.microsoft.com/office/powerpoint/2010/main" val="3637322982"/>
                  </p:ext>
                </p:extLst>
              </p:nvPr>
            </p:nvGraphicFramePr>
            <p:xfrm>
              <a:off x="680019" y="4405247"/>
              <a:ext cx="2760228" cy="1552628"/>
            </p:xfrm>
            <a:graphic>
              <a:graphicData uri="http://schemas.microsoft.com/office/powerpoint/2016/slidezoom">
                <pslz:sldZm>
                  <pslz:sldZmObj sldId="2051" cId="4178565498">
                    <pslz:zmPr id="{1CCA22B0-1147-4D49-B2EC-BE666FA4B8BB}" returnToParent="0" transitionDur="1000">
                      <p166:blipFill xmlns:p166="http://schemas.microsoft.com/office/powerpoint/2016/6/main">
                        <a:blip r:embed="rId3"/>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xmlns:a16="http://schemas.microsoft.com/office/drawing/2014/main" xmlns:adec="http://schemas.microsoft.com/office/drawing/2017/decorative" xmlns:p14="http://schemas.microsoft.com/office/powerpoint/2010/main" xmlns:p166="http://schemas.microsoft.com/office/powerpoint/2016/6/main">
          <p:pic>
            <p:nvPicPr>
              <p:cNvPr id="5" name="Slide Zoom 4" descr="このプレゼンテーション資料内のセッションの議題スライドのスクリーンショット。">
                <a:extLst>
                  <a:ext uri="{FF2B5EF4-FFF2-40B4-BE49-F238E27FC236}">
                    <a16:creationId xmlns:a16="http://schemas.microsoft.com/office/drawing/2014/main" id="{E47BCB8C-C4F3-AC14-A23F-270EDFCD8B14}"/>
                  </a:ext>
                </a:extLst>
              </p:cNvPr>
              <p:cNvPicPr>
                <a:picLocks noGrp="1" noRot="1" noChangeAspect="1" noMove="1" noResize="1" noEditPoints="1" noAdjustHandles="1" noChangeArrowheads="1" noChangeShapeType="1"/>
              </p:cNvPicPr>
              <p:nvPr/>
            </p:nvPicPr>
            <p:blipFill>
              <a:blip r:embed="rId4"/>
              <a:stretch>
                <a:fillRect/>
              </a:stretch>
            </p:blipFill>
            <p:spPr>
              <a:xfrm>
                <a:off x="680019" y="4405247"/>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Slide Zoom 6" descr="このプレゼンテーション資料内でこのセッションスライドを計画/整理するための重要な考慮事項のスクリーンショット。">
                <a:extLst>
                  <a:ext uri="{FF2B5EF4-FFF2-40B4-BE49-F238E27FC236}">
                    <a16:creationId xmlns:a16="http://schemas.microsoft.com/office/drawing/2014/main" id="{79F1C6EA-29CB-A950-5260-45C78A5E9A5D}"/>
                  </a:ext>
                </a:extLst>
              </p:cNvPr>
              <p:cNvGraphicFramePr>
                <a:graphicFrameLocks noChangeAspect="1"/>
              </p:cNvGraphicFramePr>
              <p:nvPr>
                <p:extLst>
                  <p:ext uri="{D42A27DB-BD31-4B8C-83A1-F6EECF244321}">
                    <p14:modId xmlns:p14="http://schemas.microsoft.com/office/powerpoint/2010/main" val="1584750040"/>
                  </p:ext>
                </p:extLst>
              </p:nvPr>
            </p:nvGraphicFramePr>
            <p:xfrm>
              <a:off x="1027296" y="4814168"/>
              <a:ext cx="2760228" cy="1552628"/>
            </p:xfrm>
            <a:graphic>
              <a:graphicData uri="http://schemas.microsoft.com/office/powerpoint/2016/slidezoom">
                <pslz:sldZm>
                  <pslz:sldZmObj sldId="380" cId="1451437575">
                    <pslz:zmPr id="{303C8F61-2390-4AE7-A8A2-E2FB3D0AF3C7}" returnToParent="0" transitionDur="1000">
                      <p166:blipFill xmlns:p166="http://schemas.microsoft.com/office/powerpoint/2016/6/main">
                        <a:blip r:embed="rId5"/>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xmlns:a16="http://schemas.microsoft.com/office/drawing/2014/main" xmlns:adec="http://schemas.microsoft.com/office/drawing/2017/decorative" xmlns:p14="http://schemas.microsoft.com/office/powerpoint/2010/main" xmlns:p166="http://schemas.microsoft.com/office/powerpoint/2016/6/main">
          <p:pic>
            <p:nvPicPr>
              <p:cNvPr id="7" name="Slide Zoom 6" descr="このプレゼンテーション資料内でこのセッションスライドを計画/整理するための重要な考慮事項のスクリーンショット。">
                <a:extLst>
                  <a:ext uri="{FF2B5EF4-FFF2-40B4-BE49-F238E27FC236}">
                    <a16:creationId xmlns:a16="http://schemas.microsoft.com/office/drawing/2014/main" id="{79F1C6EA-29CB-A950-5260-45C78A5E9A5D}"/>
                  </a:ext>
                </a:extLst>
              </p:cNvPr>
              <p:cNvPicPr>
                <a:picLocks noGrp="1" noRot="1" noChangeAspect="1" noMove="1" noResize="1" noEditPoints="1" noAdjustHandles="1" noChangeArrowheads="1" noChangeShapeType="1"/>
              </p:cNvPicPr>
              <p:nvPr/>
            </p:nvPicPr>
            <p:blipFill>
              <a:blip r:embed="rId6"/>
              <a:stretch>
                <a:fillRect/>
              </a:stretch>
            </p:blipFill>
            <p:spPr>
              <a:xfrm>
                <a:off x="1027296" y="4814168"/>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4360006"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4599241"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4599242" y="2628954"/>
            <a:ext cx="3122358" cy="150810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dirty="0">
                <a:solidFill>
                  <a:schemeClr val="bg1"/>
                </a:solidFill>
                <a:latin typeface="+mj-lt"/>
                <a:cs typeface="Segoe UI" panose="020B0502040204020203" pitchFamily="34" charset="0"/>
              </a:rPr>
              <a:t>このセッションを提供するためのベストプラクティス</a:t>
            </a:r>
          </a:p>
          <a:p>
            <a:pPr marL="0" lvl="1" indent="0">
              <a:spcBef>
                <a:spcPts val="0"/>
              </a:spcBef>
              <a:buFont typeface="Wingdings" panose="05000000000000000000" pitchFamily="2" charset="2"/>
              <a:buNone/>
            </a:pPr>
            <a:r>
              <a:rPr lang="ja" sz="1600" dirty="0">
                <a:solidFill>
                  <a:srgbClr val="424242"/>
                </a:solidFill>
              </a:rPr>
              <a:t>魅力的でインパクトのあるセッションを、対面式かバーチャル式かにかかわらず、提供するための戦略をご覧ください。</a:t>
            </a:r>
            <a:endParaRPr lang="en-US"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6" name="Slide Zoom 5" descr="このプレゼンテーション資料内の「教員向けベストプラクティス」スライドのスクリーンショット。">
                <a:extLst>
                  <a:ext uri="{FF2B5EF4-FFF2-40B4-BE49-F238E27FC236}">
                    <a16:creationId xmlns:a16="http://schemas.microsoft.com/office/drawing/2014/main" id="{E8B33013-8125-73E7-292F-1CA41C3B1C2F}"/>
                  </a:ext>
                </a:extLst>
              </p:cNvPr>
              <p:cNvGraphicFramePr>
                <a:graphicFrameLocks noChangeAspect="1"/>
              </p:cNvGraphicFramePr>
              <p:nvPr>
                <p:extLst>
                  <p:ext uri="{D42A27DB-BD31-4B8C-83A1-F6EECF244321}">
                    <p14:modId xmlns:p14="http://schemas.microsoft.com/office/powerpoint/2010/main" val="2627821987"/>
                  </p:ext>
                </p:extLst>
              </p:nvPr>
            </p:nvGraphicFramePr>
            <p:xfrm>
              <a:off x="4612561" y="4405247"/>
              <a:ext cx="2851560" cy="1604003"/>
            </p:xfrm>
            <a:graphic>
              <a:graphicData uri="http://schemas.microsoft.com/office/powerpoint/2016/slidezoom">
                <pslz:sldZm>
                  <pslz:sldZmObj sldId="257" cId="3089443346">
                    <pslz:zmPr id="{230F0447-482F-418E-8B8B-3A7B2C23B071}" returnToParent="0" transitionDur="1000">
                      <p166:blipFill xmlns:p166="http://schemas.microsoft.com/office/powerpoint/2016/6/main">
                        <a:blip r:embed="rId7"/>
                        <a:stretch>
                          <a:fillRect/>
                        </a:stretch>
                      </p166:blipFill>
                      <p166:spPr xmlns:p166="http://schemas.microsoft.com/office/powerpoint/2016/6/main">
                        <a:xfrm>
                          <a:off x="0" y="0"/>
                          <a:ext cx="2851560" cy="1604003"/>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xmlns:a16="http://schemas.microsoft.com/office/drawing/2014/main" xmlns:adec="http://schemas.microsoft.com/office/drawing/2017/decorative" xmlns:p14="http://schemas.microsoft.com/office/powerpoint/2010/main" xmlns:p166="http://schemas.microsoft.com/office/powerpoint/2016/6/main">
          <p:pic>
            <p:nvPicPr>
              <p:cNvPr id="6" name="Slide Zoom 5" descr="このプレゼンテーション資料内の「教員向けベストプラクティス」スライドのスクリーンショット。">
                <a:extLst>
                  <a:ext uri="{FF2B5EF4-FFF2-40B4-BE49-F238E27FC236}">
                    <a16:creationId xmlns:a16="http://schemas.microsoft.com/office/drawing/2014/main" id="{E8B33013-8125-73E7-292F-1CA41C3B1C2F}"/>
                  </a:ext>
                </a:extLst>
              </p:cNvPr>
              <p:cNvPicPr>
                <a:picLocks noGrp="1" noRot="1" noChangeAspect="1" noMove="1" noResize="1" noEditPoints="1" noAdjustHandles="1" noChangeArrowheads="1" noChangeShapeType="1"/>
              </p:cNvPicPr>
              <p:nvPr/>
            </p:nvPicPr>
            <p:blipFill>
              <a:blip r:embed="rId8"/>
              <a:stretch>
                <a:fillRect/>
              </a:stretch>
            </p:blipFill>
            <p:spPr>
              <a:xfrm>
                <a:off x="4612561" y="4405247"/>
                <a:ext cx="2851560" cy="1604003"/>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283663"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556978"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556978" y="2628954"/>
            <a:ext cx="3045314" cy="144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dirty="0">
                <a:solidFill>
                  <a:schemeClr val="bg1"/>
                </a:solidFill>
                <a:latin typeface="+mj-lt"/>
                <a:cs typeface="Segoe UI" panose="020B0502040204020203" pitchFamily="34" charset="0"/>
              </a:rPr>
              <a:t>インストラクターガイド</a:t>
            </a:r>
          </a:p>
          <a:p>
            <a:pPr marL="0" lvl="1" indent="0">
              <a:spcBef>
                <a:spcPts val="0"/>
              </a:spcBef>
              <a:spcAft>
                <a:spcPts val="1200"/>
              </a:spcAft>
              <a:buFont typeface="Wingdings" panose="05000000000000000000" pitchFamily="2" charset="2"/>
              <a:buNone/>
            </a:pPr>
            <a:r>
              <a:rPr lang="ja" sz="1600" dirty="0">
                <a:solidFill>
                  <a:srgbClr val="424242"/>
                </a:solidFill>
                <a:latin typeface="Segoe Sans"/>
              </a:rPr>
              <a:t>実用的なツールとガイドラインにアクセスして、すべての参加者にとって魅力的な学習体験を作り出します。 </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12" name="Slide Zoom 11" descr="このプレゼンテーション資料内のセッションタイミングスライドのスクリーンショット">
                <a:extLst>
                  <a:ext uri="{FF2B5EF4-FFF2-40B4-BE49-F238E27FC236}">
                    <a16:creationId xmlns:a16="http://schemas.microsoft.com/office/drawing/2014/main" id="{99FF4AC6-A5E6-8A0B-6377-7A8439470F7F}"/>
                  </a:ext>
                </a:extLst>
              </p:cNvPr>
              <p:cNvGraphicFramePr>
                <a:graphicFrameLocks noChangeAspect="1"/>
              </p:cNvGraphicFramePr>
              <p:nvPr>
                <p:extLst>
                  <p:ext uri="{D42A27DB-BD31-4B8C-83A1-F6EECF244321}">
                    <p14:modId xmlns:p14="http://schemas.microsoft.com/office/powerpoint/2010/main" val="2056788233"/>
                  </p:ext>
                </p:extLst>
              </p:nvPr>
            </p:nvGraphicFramePr>
            <p:xfrm>
              <a:off x="8556978" y="4405248"/>
              <a:ext cx="2760227" cy="1552628"/>
            </p:xfrm>
            <a:graphic>
              <a:graphicData uri="http://schemas.microsoft.com/office/powerpoint/2016/slidezoom">
                <pslz:sldZm>
                  <pslz:sldZmObj sldId="279" cId="884795750">
                    <pslz:zmPr id="{19B8ED49-C74B-47D2-B9DE-11832F9F7F95}" returnToParent="0" transitionDur="1000">
                      <p166:blipFill xmlns:p166="http://schemas.microsoft.com/office/powerpoint/2016/6/main">
                        <a:blip r:embed="rId9"/>
                        <a:stretch>
                          <a:fillRect/>
                        </a:stretch>
                      </p166:blipFill>
                      <p166:spPr xmlns:p166="http://schemas.microsoft.com/office/powerpoint/2016/6/main">
                        <a:xfrm>
                          <a:off x="0" y="0"/>
                          <a:ext cx="2760227"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 xmlns:a16="http://schemas.microsoft.com/office/drawing/2014/main" xmlns:adec="http://schemas.microsoft.com/office/drawing/2017/decorative" xmlns:p14="http://schemas.microsoft.com/office/powerpoint/2010/main" xmlns:p166="http://schemas.microsoft.com/office/powerpoint/2016/6/main">
          <p:pic>
            <p:nvPicPr>
              <p:cNvPr id="12" name="Slide Zoom 11" descr="このプレゼンテーション資料内のセッションタイミングスライドのスクリーンショット">
                <a:extLst>
                  <a:ext uri="{FF2B5EF4-FFF2-40B4-BE49-F238E27FC236}">
                    <a16:creationId xmlns:a16="http://schemas.microsoft.com/office/drawing/2014/main" id="{99FF4AC6-A5E6-8A0B-6377-7A8439470F7F}"/>
                  </a:ext>
                </a:extLst>
              </p:cNvPr>
              <p:cNvPicPr>
                <a:picLocks noGrp="1" noRot="1" noChangeAspect="1" noMove="1" noResize="1" noEditPoints="1" noAdjustHandles="1" noChangeArrowheads="1" noChangeShapeType="1"/>
              </p:cNvPicPr>
              <p:nvPr/>
            </p:nvPicPr>
            <p:blipFill>
              <a:blip r:embed="rId10"/>
              <a:stretch>
                <a:fillRect/>
              </a:stretch>
            </p:blipFill>
            <p:spPr>
              <a:xfrm>
                <a:off x="8556978" y="4405248"/>
                <a:ext cx="2760227"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400707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xmlns:pslz="http://schemas.microsoft.com/office/powerpoint/2016/slidezoom" xmlns:p166="http://schemas.microsoft.com/office/powerpoint/2016/6/main">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977823"/>
            <a:ext cx="6217920" cy="553998"/>
          </a:xfrm>
        </p:spPr>
        <p:txBody>
          <a:bodyPr/>
          <a:lstStyle/>
          <a:p>
            <a:r>
              <a:rPr lang="ja" dirty="0"/>
              <a:t>1:セッションの概要</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615553"/>
          </a:xfrm>
        </p:spPr>
        <p:txBody>
          <a:bodyPr/>
          <a:lstStyle/>
          <a:p>
            <a:r>
              <a:rPr lang="ja" sz="2000" dirty="0"/>
              <a:t>ジェネレーティブAIの世界に飛び込み、日常のタスクをどのように簡素化できるかを発見してください。</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ja" dirty="0"/>
              <a:t>セッションの議題</a:t>
            </a:r>
            <a:endParaRPr lang="en-US" sz="4400" dirty="0">
              <a:highlight>
                <a:srgbClr val="FFFF00"/>
              </a:highlight>
            </a:endParaRPr>
          </a:p>
        </p:txBody>
      </p:sp>
      <p:grpSp>
        <p:nvGrpSpPr>
          <p:cNvPr id="13" name="Group 12">
            <a:extLst>
              <a:ext uri="{FF2B5EF4-FFF2-40B4-BE49-F238E27FC236}">
                <a16:creationId xmlns:a16="http://schemas.microsoft.com/office/drawing/2014/main" id="{928BF84C-B435-5B38-C3B3-DB991A7985BE}"/>
              </a:ext>
              <a:ext uri="{C183D7F6-B498-43B3-948B-1728B52AA6E4}">
                <adec:decorative xmlns:adec="http://schemas.microsoft.com/office/drawing/2017/decorative" val="1"/>
              </a:ext>
            </a:extLst>
          </p:cNvPr>
          <p:cNvGrpSpPr/>
          <p:nvPr/>
        </p:nvGrpSpPr>
        <p:grpSpPr>
          <a:xfrm>
            <a:off x="588262" y="1684430"/>
            <a:ext cx="12220176" cy="4055979"/>
            <a:chOff x="588262" y="1684428"/>
            <a:chExt cx="12220176" cy="4296398"/>
          </a:xfrm>
        </p:grpSpPr>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6分間</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dirty="0">
                  <a:solidFill>
                    <a:schemeClr val="bg1"/>
                  </a:solidFill>
                  <a:latin typeface="+mj-lt"/>
                  <a:cs typeface="Segoe UI" panose="020B0502040204020203" pitchFamily="34" charset="0"/>
                </a:rPr>
                <a:t>AIで実際の仕事の問題を解決する</a:t>
              </a:r>
              <a:r>
                <a:rPr lang="ja" sz="2400" dirty="0">
                  <a:solidFill>
                    <a:schemeClr val="bg1"/>
                  </a:solidFill>
                  <a:cs typeface="Segoe UI" panose="020B0502040204020203" pitchFamily="34" charset="0"/>
                </a:rPr>
                <a:t>:AI Kickstarterを見つける</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15分</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dirty="0">
                  <a:solidFill>
                    <a:schemeClr val="bg1"/>
                  </a:solidFill>
                  <a:cs typeface="Segoe UI"/>
                </a:rPr>
                <a:t>ミニエクササイズで  </a:t>
              </a:r>
              <a:r>
                <a:rPr lang="ja" sz="2400" dirty="0">
                  <a:solidFill>
                    <a:schemeClr val="bg1"/>
                  </a:solidFill>
                  <a:latin typeface="+mj-lt"/>
                  <a:cs typeface="Segoe UI"/>
                </a:rPr>
                <a:t>基本的なプロンプトを練習する</a:t>
              </a: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7分間</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dirty="0">
                  <a:solidFill>
                    <a:schemeClr val="bg1"/>
                  </a:solidFill>
                  <a:latin typeface="+mj-lt"/>
                  <a:cs typeface="Segoe UI" panose="020B0502040204020203" pitchFamily="34" charset="0"/>
                </a:rPr>
                <a:t>AI の仕事仲間に会う</a:t>
              </a:r>
              <a:r>
                <a:rPr lang="ja" sz="2400" dirty="0">
                  <a:solidFill>
                    <a:schemeClr val="bg1"/>
                  </a:solidFill>
                  <a:cs typeface="Segoe UI" panose="020B0502040204020203" pitchFamily="34" charset="0"/>
                </a:rPr>
                <a:t>: AI がどのように役立つか</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12分</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ja" sz="2400" dirty="0">
                  <a:solidFill>
                    <a:schemeClr val="bg1"/>
                  </a:solidFill>
                  <a:latin typeface="+mj-lt"/>
                  <a:cs typeface="Segoe UI" panose="020B0502040204020203" pitchFamily="34" charset="0"/>
                </a:rPr>
                <a:t>小さくて簡単なアクションを計画する: </a:t>
              </a:r>
              <a:r>
                <a:rPr lang="ja" sz="2400" dirty="0">
                  <a:solidFill>
                    <a:schemeClr val="bg1"/>
                  </a:solidFill>
                  <a:cs typeface="Segoe UI" panose="020B0502040204020203" pitchFamily="34" charset="0"/>
                </a:rPr>
                <a:t>クイックウィンでよりスマートに作業</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ja" dirty="0"/>
                <a:t>10分間</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ja" sz="2400" dirty="0">
                  <a:solidFill>
                    <a:schemeClr val="bg1"/>
                  </a:solidFill>
                  <a:latin typeface="+mj-lt"/>
                  <a:cs typeface="Segoe UI" panose="020B0502040204020203" pitchFamily="34" charset="0"/>
                </a:rPr>
                <a:t>AIのマインドセットを歓迎し、解き放つ</a:t>
              </a:r>
            </a:p>
          </p:txBody>
        </p:sp>
      </p:gr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xmlns:adec="http://schemas.microsoft.com/office/drawing/2017/decorative">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ja" dirty="0"/>
              <a:t>学習者がGWRチャレンジに参加するのを手伝ってください</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a:srcRect r="42741"/>
          <a:stretch/>
        </p:blipFill>
        <p:spPr>
          <a:xfrm>
            <a:off x="10517650" y="249484"/>
            <a:ext cx="1674350" cy="1323975"/>
          </a:xfrm>
          <a:prstGeom prst="rect">
            <a:avLst/>
          </a:prstGeom>
        </p:spPr>
      </p:pic>
      <p:pic>
        <p:nvPicPr>
          <p:cNvPr id="7" name="Graphic 6" descr="デイリーカレンダーの概要">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1384995"/>
          </a:xfrm>
          <a:prstGeom prst="rect">
            <a:avLst/>
          </a:prstGeom>
          <a:noFill/>
        </p:spPr>
        <p:txBody>
          <a:bodyPr wrap="square">
            <a:spAutoFit/>
          </a:bodyPr>
          <a:lstStyle/>
          <a:p>
            <a:pPr defTabSz="1371600">
              <a:tabLst>
                <a:tab pos="1371600" algn="l"/>
              </a:tabLst>
              <a:defRPr/>
            </a:pP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ギネス </a:t>
            </a:r>
            <a:b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世界記録™</a:t>
            </a:r>
          </a:p>
        </p:txBody>
      </p:sp>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3211974" y="1335064"/>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ja" sz="2000" b="1" i="0" u="none" strike="noStrike" kern="1200" cap="none" spc="0" normalizeH="0" baseline="0" noProof="0" dirty="0">
                <a:ln w="6350" cap="flat">
                  <a:noFill/>
                  <a:miter lim="800000"/>
                </a:ln>
                <a:effectLst/>
                <a:uLnTx/>
                <a:uFillTx/>
                <a:ea typeface="+mj-ea"/>
                <a:cs typeface="+mj-cs"/>
              </a:rPr>
              <a:t>この課題について知っておくべきこと</a:t>
            </a:r>
          </a:p>
        </p:txBody>
      </p:sp>
      <p:sp>
        <p:nvSpPr>
          <p:cNvPr id="20" name="TextBox 19">
            <a:extLst>
              <a:ext uri="{FF2B5EF4-FFF2-40B4-BE49-F238E27FC236}">
                <a16:creationId xmlns:a16="http://schemas.microsoft.com/office/drawing/2014/main" id="{CBACADC9-F4EF-67AF-F5D9-200EC9AA36D0}"/>
              </a:ext>
            </a:extLst>
          </p:cNvPr>
          <p:cNvSpPr txBox="1"/>
          <p:nvPr/>
        </p:nvSpPr>
        <p:spPr>
          <a:xfrm>
            <a:off x="3211974" y="1750644"/>
            <a:ext cx="423576" cy="523220"/>
          </a:xfrm>
          <a:prstGeom prst="rect">
            <a:avLst/>
          </a:prstGeom>
          <a:noFill/>
        </p:spPr>
        <p:txBody>
          <a:bodyPr wrap="square">
            <a:spAutoFit/>
          </a:bodyPr>
          <a:lstStyle/>
          <a:p>
            <a:pPr defTabSz="1371600">
              <a:tabLst>
                <a:tab pos="1371600" algn="l"/>
              </a:tabLst>
              <a:defRPr/>
            </a:pP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3191982" y="3064560"/>
            <a:ext cx="423576" cy="523220"/>
          </a:xfrm>
          <a:prstGeom prst="rect">
            <a:avLst/>
          </a:prstGeom>
          <a:noFill/>
        </p:spPr>
        <p:txBody>
          <a:bodyPr wrap="square">
            <a:spAutoFit/>
          </a:bodyPr>
          <a:lstStyle/>
          <a:p>
            <a:pPr defTabSz="1371600">
              <a:tabLst>
                <a:tab pos="1371600" algn="l"/>
              </a:tabLst>
              <a:defRPr/>
            </a:pP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3192093" y="4378476"/>
            <a:ext cx="423576" cy="523220"/>
          </a:xfrm>
          <a:prstGeom prst="rect">
            <a:avLst/>
          </a:prstGeom>
          <a:noFill/>
        </p:spPr>
        <p:txBody>
          <a:bodyPr wrap="square">
            <a:spAutoFit/>
          </a:bodyPr>
          <a:lstStyle/>
          <a:p>
            <a:pPr defTabSz="1371600">
              <a:tabLst>
                <a:tab pos="1371600" algn="l"/>
              </a:tabLst>
              <a:defRPr/>
            </a:pP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6" name="TextBox 5">
            <a:extLst>
              <a:ext uri="{FF2B5EF4-FFF2-40B4-BE49-F238E27FC236}">
                <a16:creationId xmlns:a16="http://schemas.microsoft.com/office/drawing/2014/main" id="{356DD9FC-C436-D419-56FF-DD2A7C317F40}"/>
              </a:ext>
            </a:extLst>
          </p:cNvPr>
          <p:cNvSpPr txBox="1"/>
          <p:nvPr/>
        </p:nvSpPr>
        <p:spPr>
          <a:xfrm>
            <a:off x="3211974" y="5692392"/>
            <a:ext cx="423576" cy="523220"/>
          </a:xfrm>
          <a:prstGeom prst="rect">
            <a:avLst/>
          </a:prstGeom>
          <a:noFill/>
        </p:spPr>
        <p:txBody>
          <a:bodyPr wrap="square">
            <a:spAutoFit/>
          </a:bodyPr>
          <a:lstStyle/>
          <a:p>
            <a:pPr defTabSz="1371600">
              <a:tabLst>
                <a:tab pos="1371600" algn="l"/>
              </a:tabLst>
              <a:defRPr/>
            </a:pPr>
            <a:r>
              <a:rPr lang="ja"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sp>
        <p:nvSpPr>
          <p:cNvPr id="24" name="TextBox 23">
            <a:extLst>
              <a:ext uri="{FF2B5EF4-FFF2-40B4-BE49-F238E27FC236}">
                <a16:creationId xmlns:a16="http://schemas.microsoft.com/office/drawing/2014/main" id="{D6538F52-058A-C234-2198-44BABCB8D73B}"/>
              </a:ext>
            </a:extLst>
          </p:cNvPr>
          <p:cNvSpPr txBox="1"/>
          <p:nvPr/>
        </p:nvSpPr>
        <p:spPr>
          <a:xfrm>
            <a:off x="3796867" y="1778180"/>
            <a:ext cx="8100965" cy="4878259"/>
          </a:xfrm>
          <a:prstGeom prst="rect">
            <a:avLst/>
          </a:prstGeom>
          <a:noFill/>
        </p:spPr>
        <p:txBody>
          <a:bodyPr wrap="square">
            <a:spAutoFit/>
          </a:bodyPr>
          <a:lstStyle/>
          <a:p>
            <a:pPr>
              <a:spcAft>
                <a:spcPts val="2600"/>
              </a:spcAft>
            </a:pPr>
            <a:r>
              <a:rPr lang="ja" sz="1600" dirty="0">
                <a:latin typeface="+mj-lt"/>
              </a:rPr>
              <a:t>ギネス世界記録™チャレンジとは? </a:t>
            </a:r>
            <a:br>
              <a:rPr lang="en-US" sz="1400" dirty="0"/>
            </a:br>
            <a:r>
              <a:rPr lang="ja" sz="1400" dirty="0"/>
              <a:t>私たちは、24時間以内にAIのトレーニングを受けた参加者の数に限り、ギネス世界記録™を樹立しようとしています。この記録破りのイベントは、Microsoft AI Skills Fest の一環として、4 月 7 日から 4 月 8 日まで、すべてのタイム ゾーンで開催されます。この取り組みは、AIスキルの向上を目指すすべての人に開かれています。</a:t>
            </a:r>
          </a:p>
          <a:p>
            <a:pPr>
              <a:spcAft>
                <a:spcPts val="2600"/>
              </a:spcAft>
            </a:pPr>
            <a:r>
              <a:rPr lang="ja" sz="1600" dirty="0">
                <a:latin typeface="+mj-lt"/>
              </a:rPr>
              <a:t>参加者はどのようにイベントに登録しますか? </a:t>
            </a:r>
            <a:br>
              <a:rPr lang="en-US" sz="1400" dirty="0">
                <a:latin typeface="+mj-lt"/>
              </a:rPr>
            </a:br>
            <a:r>
              <a:rPr lang="ja" sz="1400" dirty="0">
                <a:cs typeface="Segoe UI" panose="020B0502040204020203" pitchFamily="34" charset="0"/>
                <a:hlinkClick r:id="rId7">
                  <a:extLst>
                    <a:ext uri="{A12FA001-AC4F-418D-AE19-62706E023703}">
                      <ahyp:hlinkClr xmlns:ahyp="http://schemas.microsoft.com/office/drawing/2018/hyperlinkcolor" val="tx"/>
                    </a:ext>
                  </a:extLst>
                </a:hlinkClick>
              </a:rPr>
              <a:t>参加者は、この並外れた世界記録の挑戦にカウントされる https://aka.ms/AISkillsFest </a:t>
            </a:r>
            <a:r>
              <a:rPr lang="ja" sz="1400" dirty="0">
                <a:cs typeface="Segoe UI" panose="020B0502040204020203" pitchFamily="34" charset="0"/>
              </a:rPr>
              <a:t> </a:t>
            </a:r>
            <a:r>
              <a:rPr lang="ja" sz="1400" b="1" dirty="0">
                <a:latin typeface="+mj-lt"/>
                <a:cs typeface="Dreaming Outloud Pro" panose="03050502040302030504" pitchFamily="66" charset="0"/>
              </a:rPr>
              <a:t> </a:t>
            </a:r>
            <a:r>
              <a:rPr lang="ja" sz="1400" dirty="0"/>
              <a:t>で登録する必要があります。(例:セッションスライドp.3)</a:t>
            </a:r>
          </a:p>
          <a:p>
            <a:pPr>
              <a:spcAft>
                <a:spcPts val="2600"/>
              </a:spcAft>
            </a:pPr>
            <a:r>
              <a:rPr lang="ja" sz="1600" dirty="0">
                <a:latin typeface="+mj-lt"/>
              </a:rPr>
              <a:t>参加者はどのようにチャレンジを完了しますか?</a:t>
            </a:r>
            <a:br>
              <a:rPr lang="en-US" sz="1400" dirty="0">
                <a:latin typeface="+mj-lt"/>
              </a:rPr>
            </a:br>
            <a:r>
              <a:rPr lang="ja" sz="1400" dirty="0"/>
              <a:t>デジタルGWRバッジを取得するには、参加者は、1)上記のリンクから登録し、2)</a:t>
            </a:r>
            <a:r>
              <a:rPr lang="ja" sz="1400" b="1" dirty="0"/>
              <a:t>このトレーニング</a:t>
            </a:r>
            <a:r>
              <a:rPr lang="ja" sz="1400" dirty="0"/>
              <a:t>セッションを完了し、3)</a:t>
            </a:r>
            <a:r>
              <a:rPr lang="ja" sz="1400" b="1" dirty="0"/>
              <a:t>チャレンジ期間内に最終ステップ</a:t>
            </a:r>
            <a:r>
              <a:rPr lang="ja" sz="1400" dirty="0"/>
              <a:t>(知識チェックと証明)を完了する</a:t>
            </a:r>
            <a:r>
              <a:rPr lang="ja" sz="1400" b="1" dirty="0"/>
              <a:t>必要があります</a:t>
            </a:r>
            <a:r>
              <a:rPr lang="ja" sz="1400" dirty="0"/>
              <a:t>。バッジを請求するための最後のステップは、このセッションの最後に紹介されています(つまり、セッションスライドp.33)。完了すると、登録したメールアドレスにデジタルバッジが届きます。</a:t>
            </a:r>
          </a:p>
          <a:p>
            <a:pPr>
              <a:spcAft>
                <a:spcPts val="2600"/>
              </a:spcAft>
            </a:pPr>
            <a:r>
              <a:rPr lang="ja" sz="1600" dirty="0">
                <a:latin typeface="+mj-lt"/>
              </a:rPr>
              <a:t>このセッションを4月8日を過ぎて配信する場合はどうなりますか? </a:t>
            </a:r>
            <a:br>
              <a:rPr lang="en-US" sz="1400" dirty="0">
                <a:latin typeface="+mj-lt"/>
              </a:rPr>
            </a:br>
            <a:r>
              <a:rPr lang="ja" sz="1400" dirty="0"/>
              <a:t>参加者は公式記録の挑戦に参加することはできませんが、AI学習の旅を続けることはできます。4月8日のキックオフ後、今後50日間にわたって魅力的なフォローアップセッションやチャレンジに参加して、AIスキルを深めることが奨励されています。</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8"/>
          <a:srcRect r="35897"/>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27069" y="5486400"/>
            <a:ext cx="2095500" cy="1371600"/>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6">
            <a:extLst>
              <a:ext uri="{FF2B5EF4-FFF2-40B4-BE49-F238E27FC236}">
                <a16:creationId xmlns:a16="http://schemas.microsoft.com/office/drawing/2014/main" id="{12514ED2-8D14-EEC7-F407-F7ADDA99542D}"/>
              </a:ext>
              <a:ext uri="{C183D7F6-B498-43B3-948B-1728B52AA6E4}">
                <adec:decorative xmlns:adec="http://schemas.microsoft.com/office/drawing/2017/decorative" val="1"/>
              </a:ext>
            </a:extLst>
          </p:cNvPr>
          <p:cNvSpPr/>
          <p:nvPr/>
        </p:nvSpPr>
        <p:spPr bwMode="auto">
          <a:xfrm>
            <a:off x="760617" y="5827734"/>
            <a:ext cx="11205603" cy="771099"/>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8" name="Title 46" descr="このセッションスライドをこのプレゼンデッキ内で計画/整理するための重要な考慮事項のスクリーンショット">
            <a:extLst>
              <a:ext uri="{FF2B5EF4-FFF2-40B4-BE49-F238E27FC236}">
                <a16:creationId xmlns:a16="http://schemas.microsoft.com/office/drawing/2014/main" id="{F991A156-EEB9-13D4-A17C-747876A5F2B5}"/>
              </a:ext>
            </a:extLst>
          </p:cNvPr>
          <p:cNvSpPr>
            <a:spLocks noGrp="1"/>
          </p:cNvSpPr>
          <p:nvPr>
            <p:ph type="title"/>
          </p:nvPr>
        </p:nvSpPr>
        <p:spPr>
          <a:xfrm>
            <a:off x="586740" y="470934"/>
            <a:ext cx="11018520" cy="523220"/>
          </a:xfrm>
        </p:spPr>
        <p:txBody>
          <a:bodyPr/>
          <a:lstStyle/>
          <a:p>
            <a:r>
              <a:rPr lang="ja" sz="3400" dirty="0"/>
              <a:t>このセッションの計画/開催に関する重要な考慮事項</a:t>
            </a:r>
          </a:p>
        </p:txBody>
      </p:sp>
      <p:grpSp>
        <p:nvGrpSpPr>
          <p:cNvPr id="28" name="Group 27" descr="このプレゼンテーション資料でこのセッションスライドを計画/整理するための重要な考慮事項。">
            <a:extLst>
              <a:ext uri="{FF2B5EF4-FFF2-40B4-BE49-F238E27FC236}">
                <a16:creationId xmlns:a16="http://schemas.microsoft.com/office/drawing/2014/main" id="{35E31363-205B-6B83-8026-57BC1DE5E63C}"/>
              </a:ext>
            </a:extLst>
          </p:cNvPr>
          <p:cNvGrpSpPr/>
          <p:nvPr/>
        </p:nvGrpSpPr>
        <p:grpSpPr>
          <a:xfrm>
            <a:off x="272378" y="1465087"/>
            <a:ext cx="11696845" cy="4964742"/>
            <a:chOff x="247577" y="1230215"/>
            <a:chExt cx="11696845" cy="5298656"/>
          </a:xfrm>
        </p:grpSpPr>
        <p:sp>
          <p:nvSpPr>
            <p:cNvPr id="2" name="Rounded Rectangle 6">
              <a:extLst>
                <a:ext uri="{FF2B5EF4-FFF2-40B4-BE49-F238E27FC236}">
                  <a16:creationId xmlns:a16="http://schemas.microsoft.com/office/drawing/2014/main" id="{3CC73861-CE0F-4373-183A-6BA18F483BDA}"/>
                </a:ext>
                <a:ext uri="{C183D7F6-B498-43B3-948B-1728B52AA6E4}">
                  <adec:decorative xmlns:adec="http://schemas.microsoft.com/office/drawing/2017/decorative" val="1"/>
                </a:ext>
              </a:extLst>
            </p:cNvPr>
            <p:cNvSpPr/>
            <p:nvPr/>
          </p:nvSpPr>
          <p:spPr bwMode="auto">
            <a:xfrm>
              <a:off x="714019" y="215352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3" name="Content Placeholder 1">
              <a:extLst>
                <a:ext uri="{FF2B5EF4-FFF2-40B4-BE49-F238E27FC236}">
                  <a16:creationId xmlns:a16="http://schemas.microsoft.com/office/drawing/2014/main" id="{F4F69DB2-4556-D00C-78F6-79511B5C81AB}"/>
                </a:ext>
              </a:extLst>
            </p:cNvPr>
            <p:cNvSpPr txBox="1">
              <a:spLocks/>
            </p:cNvSpPr>
            <p:nvPr/>
          </p:nvSpPr>
          <p:spPr>
            <a:xfrm>
              <a:off x="1049153" y="2292766"/>
              <a:ext cx="1002981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b="0" i="0" u="none" strike="noStrike" kern="1200" cap="none" spc="0" normalizeH="0" baseline="0" noProof="0" dirty="0">
                  <a:ln>
                    <a:noFill/>
                  </a:ln>
                  <a:solidFill>
                    <a:srgbClr val="1A1A1A"/>
                  </a:solidFill>
                  <a:effectLst/>
                  <a:uLnTx/>
                  <a:uFillTx/>
                  <a:latin typeface="+mj-lt"/>
                  <a:ea typeface="+mn-ea"/>
                  <a:cs typeface="Segoe Sans Display" pitchFamily="2" charset="0"/>
                </a:rPr>
                <a:t>文化的な感受性: </a:t>
              </a:r>
              <a:r>
                <a:rPr kumimoji="0" lang="ja"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文化の違いや感受性に注意してください。言語、例、ビジュアルを、文化的に適切で包括的なものに適応させます。</a:t>
              </a:r>
            </a:p>
          </p:txBody>
        </p:sp>
        <p:sp>
          <p:nvSpPr>
            <p:cNvPr id="5" name="Graphic 19">
              <a:extLst>
                <a:ext uri="{FF2B5EF4-FFF2-40B4-BE49-F238E27FC236}">
                  <a16:creationId xmlns:a16="http://schemas.microsoft.com/office/drawing/2014/main" id="{7C907B2B-23AA-CF35-B58A-BCF479EC5B05}"/>
                </a:ext>
                <a:ext uri="{C183D7F6-B498-43B3-948B-1728B52AA6E4}">
                  <adec:decorative xmlns:adec="http://schemas.microsoft.com/office/drawing/2017/decorative" val="1"/>
                </a:ext>
              </a:extLst>
            </p:cNvPr>
            <p:cNvSpPr/>
            <p:nvPr/>
          </p:nvSpPr>
          <p:spPr>
            <a:xfrm>
              <a:off x="279516" y="2321036"/>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8" name="Rounded Rectangle 6">
              <a:extLst>
                <a:ext uri="{FF2B5EF4-FFF2-40B4-BE49-F238E27FC236}">
                  <a16:creationId xmlns:a16="http://schemas.microsoft.com/office/drawing/2014/main" id="{C74C6958-4B25-829F-E770-E55E591F46AC}"/>
                </a:ext>
                <a:ext uri="{C183D7F6-B498-43B3-948B-1728B52AA6E4}">
                  <adec:decorative xmlns:adec="http://schemas.microsoft.com/office/drawing/2017/decorative" val="1"/>
                </a:ext>
              </a:extLst>
            </p:cNvPr>
            <p:cNvSpPr/>
            <p:nvPr/>
          </p:nvSpPr>
          <p:spPr bwMode="auto">
            <a:xfrm>
              <a:off x="738819" y="305928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7" name="Content Placeholder 1">
              <a:extLst>
                <a:ext uri="{FF2B5EF4-FFF2-40B4-BE49-F238E27FC236}">
                  <a16:creationId xmlns:a16="http://schemas.microsoft.com/office/drawing/2014/main" id="{7FACF3BB-EC43-F47C-BE57-C363DC651BFF}"/>
                </a:ext>
              </a:extLst>
            </p:cNvPr>
            <p:cNvSpPr txBox="1">
              <a:spLocks/>
            </p:cNvSpPr>
            <p:nvPr/>
          </p:nvSpPr>
          <p:spPr>
            <a:xfrm>
              <a:off x="1049153" y="31840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b="0" i="0" u="none" strike="noStrike" kern="120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言語翻訳: </a:t>
              </a:r>
              <a:r>
                <a:rPr kumimoji="0" lang="ja"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コンテンツを現地の言語に正確に翻訳します。メッセージの品質と明瞭さを維持するために、プロの翻訳サービスを利用することを検討してください。</a:t>
              </a:r>
            </a:p>
          </p:txBody>
        </p:sp>
        <p:sp>
          <p:nvSpPr>
            <p:cNvPr id="9" name="Graphic 19">
              <a:extLst>
                <a:ext uri="{FF2B5EF4-FFF2-40B4-BE49-F238E27FC236}">
                  <a16:creationId xmlns:a16="http://schemas.microsoft.com/office/drawing/2014/main" id="{D6E561DC-8EA0-C71B-BB3D-50D199F2B3BD}"/>
                </a:ext>
                <a:ext uri="{C183D7F6-B498-43B3-948B-1728B52AA6E4}">
                  <adec:decorative xmlns:adec="http://schemas.microsoft.com/office/drawing/2017/decorative" val="1"/>
                </a:ext>
              </a:extLst>
            </p:cNvPr>
            <p:cNvSpPr/>
            <p:nvPr/>
          </p:nvSpPr>
          <p:spPr>
            <a:xfrm>
              <a:off x="279516" y="3151495"/>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0" name="Rounded Rectangle 6">
              <a:extLst>
                <a:ext uri="{FF2B5EF4-FFF2-40B4-BE49-F238E27FC236}">
                  <a16:creationId xmlns:a16="http://schemas.microsoft.com/office/drawing/2014/main" id="{0C711429-36F3-0487-0835-FB30F4979AAF}"/>
                </a:ext>
                <a:ext uri="{C183D7F6-B498-43B3-948B-1728B52AA6E4}">
                  <adec:decorative xmlns:adec="http://schemas.microsoft.com/office/drawing/2017/decorative" val="1"/>
                </a:ext>
              </a:extLst>
            </p:cNvPr>
            <p:cNvSpPr/>
            <p:nvPr/>
          </p:nvSpPr>
          <p:spPr bwMode="auto">
            <a:xfrm>
              <a:off x="738819" y="395862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1" name="Content Placeholder 1">
              <a:extLst>
                <a:ext uri="{FF2B5EF4-FFF2-40B4-BE49-F238E27FC236}">
                  <a16:creationId xmlns:a16="http://schemas.microsoft.com/office/drawing/2014/main" id="{63E63E57-0999-D7B5-7192-5272A9ADBACF}"/>
                </a:ext>
              </a:extLst>
            </p:cNvPr>
            <p:cNvSpPr txBox="1">
              <a:spLocks/>
            </p:cNvSpPr>
            <p:nvPr/>
          </p:nvSpPr>
          <p:spPr>
            <a:xfrm>
              <a:off x="1058086" y="40771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b="0" i="0" u="none" strike="noStrike" kern="1200" cap="none" spc="0" normalizeH="0" baseline="0" noProof="0" dirty="0">
                  <a:ln w="3175">
                    <a:noFill/>
                  </a:ln>
                  <a:solidFill>
                    <a:srgbClr val="1A1A1A"/>
                  </a:solidFill>
                  <a:effectLst/>
                  <a:uLnTx/>
                  <a:uFillTx/>
                  <a:latin typeface="Segoe UI Semibold" panose="020B0702040204020203" pitchFamily="34" charset="0"/>
                  <a:cs typeface="Segoe UI Semibold" panose="020B0702040204020203" pitchFamily="34" charset="0"/>
                </a:rPr>
                <a:t>地域の規制と標準: </a:t>
              </a:r>
              <a:r>
                <a:rPr kumimoji="0" lang="ja"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AI とデータ プライバシーに関連する地域の規制、標準、ベスト プラクティスを認識し、遵守してください。</a:t>
              </a:r>
            </a:p>
          </p:txBody>
        </p:sp>
        <p:sp>
          <p:nvSpPr>
            <p:cNvPr id="13" name="Graphic 19">
              <a:extLst>
                <a:ext uri="{FF2B5EF4-FFF2-40B4-BE49-F238E27FC236}">
                  <a16:creationId xmlns:a16="http://schemas.microsoft.com/office/drawing/2014/main" id="{E7E6E9A9-879D-D7CB-8849-954ABC363EF2}"/>
                </a:ext>
                <a:ext uri="{C183D7F6-B498-43B3-948B-1728B52AA6E4}">
                  <adec:decorative xmlns:adec="http://schemas.microsoft.com/office/drawing/2017/decorative" val="1"/>
                </a:ext>
              </a:extLst>
            </p:cNvPr>
            <p:cNvSpPr/>
            <p:nvPr/>
          </p:nvSpPr>
          <p:spPr>
            <a:xfrm>
              <a:off x="279516" y="4049120"/>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4" name="Rounded Rectangle 6">
              <a:extLst>
                <a:ext uri="{FF2B5EF4-FFF2-40B4-BE49-F238E27FC236}">
                  <a16:creationId xmlns:a16="http://schemas.microsoft.com/office/drawing/2014/main" id="{9ED701D3-9C93-4292-99B8-A3319415EC97}"/>
                </a:ext>
                <a:ext uri="{C183D7F6-B498-43B3-948B-1728B52AA6E4}">
                  <adec:decorative xmlns:adec="http://schemas.microsoft.com/office/drawing/2017/decorative" val="1"/>
                </a:ext>
              </a:extLst>
            </p:cNvPr>
            <p:cNvSpPr/>
            <p:nvPr/>
          </p:nvSpPr>
          <p:spPr bwMode="auto">
            <a:xfrm>
              <a:off x="738819" y="123021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5" name="Content Placeholder 1">
              <a:extLst>
                <a:ext uri="{FF2B5EF4-FFF2-40B4-BE49-F238E27FC236}">
                  <a16:creationId xmlns:a16="http://schemas.microsoft.com/office/drawing/2014/main" id="{B4820B98-50EC-D87C-7406-23F6DBD2C807}"/>
                </a:ext>
              </a:extLst>
            </p:cNvPr>
            <p:cNvSpPr txBox="1">
              <a:spLocks/>
            </p:cNvSpPr>
            <p:nvPr/>
          </p:nvSpPr>
          <p:spPr>
            <a:xfrm>
              <a:off x="1049773" y="1372319"/>
              <a:ext cx="10583693"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i="0" u="none" strike="noStrike" kern="1200" cap="none" spc="0" normalizeH="0" baseline="0" noProof="0" dirty="0">
                  <a:ln>
                    <a:noFill/>
                  </a:ln>
                  <a:solidFill>
                    <a:srgbClr val="1A1A1A"/>
                  </a:solidFill>
                  <a:effectLst/>
                  <a:uLnTx/>
                  <a:uFillTx/>
                  <a:latin typeface="+mj-lt"/>
                  <a:ea typeface="+mn-ea"/>
                  <a:cs typeface="Segoe Sans Display" pitchFamily="2" charset="0"/>
                </a:rPr>
                <a:t>オーディエンスとの関連性: </a:t>
              </a:r>
              <a:r>
                <a:rPr kumimoji="0" lang="ja"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ターゲットオーディエンスの特定のニーズ、興味、スキルレベルに合わせてコンテンツを調整します。例とケーススタディが彼らの業界や役割に関連していることを確認してください。</a:t>
              </a:r>
            </a:p>
          </p:txBody>
        </p:sp>
        <p:sp>
          <p:nvSpPr>
            <p:cNvPr id="16" name="Graphic 19">
              <a:extLst>
                <a:ext uri="{FF2B5EF4-FFF2-40B4-BE49-F238E27FC236}">
                  <a16:creationId xmlns:a16="http://schemas.microsoft.com/office/drawing/2014/main" id="{30EF2364-D76D-7470-45C6-A1738CA0BFED}"/>
                </a:ext>
                <a:ext uri="{C183D7F6-B498-43B3-948B-1728B52AA6E4}">
                  <adec:decorative xmlns:adec="http://schemas.microsoft.com/office/drawing/2017/decorative" val="1"/>
                </a:ext>
              </a:extLst>
            </p:cNvPr>
            <p:cNvSpPr/>
            <p:nvPr/>
          </p:nvSpPr>
          <p:spPr>
            <a:xfrm>
              <a:off x="279516" y="1321599"/>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6" name="Rounded Rectangle 6">
              <a:extLst>
                <a:ext uri="{FF2B5EF4-FFF2-40B4-BE49-F238E27FC236}">
                  <a16:creationId xmlns:a16="http://schemas.microsoft.com/office/drawing/2014/main" id="{F3839CC6-D57F-645E-8ED5-593966C78663}"/>
                </a:ext>
                <a:ext uri="{C183D7F6-B498-43B3-948B-1728B52AA6E4}">
                  <adec:decorative xmlns:adec="http://schemas.microsoft.com/office/drawing/2017/decorative" val="1"/>
                </a:ext>
              </a:extLst>
            </p:cNvPr>
            <p:cNvSpPr/>
            <p:nvPr/>
          </p:nvSpPr>
          <p:spPr bwMode="auto">
            <a:xfrm>
              <a:off x="706880" y="488424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7" name="Content Placeholder 1">
              <a:extLst>
                <a:ext uri="{FF2B5EF4-FFF2-40B4-BE49-F238E27FC236}">
                  <a16:creationId xmlns:a16="http://schemas.microsoft.com/office/drawing/2014/main" id="{E23E0453-EE70-0663-1E00-114691BB04E6}"/>
                </a:ext>
              </a:extLst>
            </p:cNvPr>
            <p:cNvSpPr txBox="1">
              <a:spLocks/>
            </p:cNvSpPr>
            <p:nvPr/>
          </p:nvSpPr>
          <p:spPr>
            <a:xfrm>
              <a:off x="979372" y="4993047"/>
              <a:ext cx="10233256"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b="0" i="0" u="none" strike="noStrike" kern="1200" cap="none" spc="0" normalizeH="0" baseline="0" noProof="0" dirty="0">
                  <a:ln w="3175">
                    <a:noFill/>
                  </a:ln>
                  <a:solidFill>
                    <a:srgbClr val="1A1A1A"/>
                  </a:solidFill>
                  <a:effectLst/>
                  <a:uLnTx/>
                  <a:uFillTx/>
                  <a:latin typeface="+mj-lt"/>
                  <a:ea typeface="+mn-ea"/>
                  <a:cs typeface="Segoe Sans Display" pitchFamily="2" charset="0"/>
                </a:rPr>
                <a:t>インタラクティブ要素: </a:t>
              </a:r>
              <a:r>
                <a:rPr kumimoji="0" lang="ja"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エクササイズ、アクティビティ、ディスカッションなどのインタラクティブ要素をカスタマイズして、地元の視聴者にとって関連性があり、魅力的なものにします。</a:t>
              </a:r>
            </a:p>
          </p:txBody>
        </p:sp>
        <p:sp>
          <p:nvSpPr>
            <p:cNvPr id="11" name="Graphic 19">
              <a:extLst>
                <a:ext uri="{FF2B5EF4-FFF2-40B4-BE49-F238E27FC236}">
                  <a16:creationId xmlns:a16="http://schemas.microsoft.com/office/drawing/2014/main" id="{5D14D73A-F3BC-E9F0-B590-DBC3502E14DC}"/>
                </a:ext>
                <a:ext uri="{C183D7F6-B498-43B3-948B-1728B52AA6E4}">
                  <adec:decorative xmlns:adec="http://schemas.microsoft.com/office/drawing/2017/decorative" val="1"/>
                </a:ext>
              </a:extLst>
            </p:cNvPr>
            <p:cNvSpPr/>
            <p:nvPr/>
          </p:nvSpPr>
          <p:spPr>
            <a:xfrm>
              <a:off x="247577" y="4974738"/>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4" name="Content Placeholder 1">
              <a:extLst>
                <a:ext uri="{FF2B5EF4-FFF2-40B4-BE49-F238E27FC236}">
                  <a16:creationId xmlns:a16="http://schemas.microsoft.com/office/drawing/2014/main" id="{17ED59EF-2D49-331F-7550-4470FB09B500}"/>
                </a:ext>
              </a:extLst>
            </p:cNvPr>
            <p:cNvSpPr txBox="1">
              <a:spLocks/>
            </p:cNvSpPr>
            <p:nvPr/>
          </p:nvSpPr>
          <p:spPr>
            <a:xfrm>
              <a:off x="919711" y="5931808"/>
              <a:ext cx="1039509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ja" b="0" i="0" u="none" strike="noStrike" kern="1200" cap="none" spc="0" normalizeH="0" baseline="0" noProof="0" dirty="0">
                  <a:ln w="3175">
                    <a:noFill/>
                  </a:ln>
                  <a:solidFill>
                    <a:srgbClr val="1A1A1A"/>
                  </a:solidFill>
                  <a:effectLst/>
                  <a:uLnTx/>
                  <a:uFillTx/>
                  <a:latin typeface="+mj-lt"/>
                  <a:ea typeface="+mn-ea"/>
                  <a:cs typeface="Segoe Sans Display" pitchFamily="2" charset="0"/>
                </a:rPr>
                <a:t>技術要件: </a:t>
              </a:r>
              <a:r>
                <a:rPr kumimoji="0" lang="ja"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セッションで使用される技術ツールまたはプラットフォームがアクセス可能であり、現地の視聴者の技術インフラストラクチャと互換性があることを確認します。</a:t>
              </a:r>
            </a:p>
          </p:txBody>
        </p:sp>
        <p:sp>
          <p:nvSpPr>
            <p:cNvPr id="26" name="Graphic 19">
              <a:extLst>
                <a:ext uri="{FF2B5EF4-FFF2-40B4-BE49-F238E27FC236}">
                  <a16:creationId xmlns:a16="http://schemas.microsoft.com/office/drawing/2014/main" id="{D4149DE8-43A9-089D-C8F8-BC7DDD406077}"/>
                </a:ext>
                <a:ext uri="{C183D7F6-B498-43B3-948B-1728B52AA6E4}">
                  <adec:decorative xmlns:adec="http://schemas.microsoft.com/office/drawing/2017/decorative" val="1"/>
                </a:ext>
              </a:extLst>
            </p:cNvPr>
            <p:cNvSpPr/>
            <p:nvPr/>
          </p:nvSpPr>
          <p:spPr>
            <a:xfrm>
              <a:off x="254716" y="5914284"/>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grpSp>
      <p:pic>
        <p:nvPicPr>
          <p:cNvPr id="32" name="Picture 31">
            <a:extLst>
              <a:ext uri="{FF2B5EF4-FFF2-40B4-BE49-F238E27FC236}">
                <a16:creationId xmlns:a16="http://schemas.microsoft.com/office/drawing/2014/main" id="{F4BB2F2D-6805-A9ED-EB5E-80BCAA198AA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44247" y="4799724"/>
            <a:ext cx="3147753" cy="2060054"/>
          </a:xfrm>
          <a:prstGeom prst="rect">
            <a:avLst/>
          </a:prstGeom>
        </p:spPr>
      </p:pic>
    </p:spTree>
    <p:extLst>
      <p:ext uri="{BB962C8B-B14F-4D97-AF65-F5344CB8AC3E}">
        <p14:creationId xmlns:p14="http://schemas.microsoft.com/office/powerpoint/2010/main" val="14514375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2423825"/>
            <a:ext cx="9162467" cy="1107996"/>
          </a:xfrm>
        </p:spPr>
        <p:txBody>
          <a:bodyPr/>
          <a:lstStyle/>
          <a:p>
            <a:r>
              <a:rPr lang="ja" dirty="0"/>
              <a:t>2: このセッションを実施するためのベスト プラクティス</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5" y="3751542"/>
            <a:ext cx="6689041" cy="615553"/>
          </a:xfrm>
        </p:spPr>
        <p:txBody>
          <a:bodyPr/>
          <a:lstStyle/>
          <a:p>
            <a:r>
              <a:rPr lang="ja" sz="2000" dirty="0">
                <a:solidFill>
                  <a:srgbClr val="FFFFFF"/>
                </a:solidFill>
                <a:effectLst/>
                <a:latin typeface="Segoe UI" panose="020B0502040204020203" pitchFamily="34" charset="0"/>
              </a:rPr>
              <a:t>魅力的で有益でインパクトのあるセッションを直接または仮想的に発表するための効果的な方法</a:t>
            </a:r>
            <a:endParaRPr lang="en-US" sz="2000" dirty="0"/>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xmlns:a16="http://schemas.microsoft.com/office/drawing/2014/main">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B027F3-422F-4613-8282-254416A85E7C}">
  <ds:schemaRefs>
    <ds:schemaRef ds:uri="http://schemas.microsoft.com/office/infopath/2007/PartnerControls"/>
    <ds:schemaRef ds:uri="http://schemas.microsoft.com/office/2006/metadata/properties"/>
    <ds:schemaRef ds:uri="http://schemas.microsoft.com/sharepoint/v3"/>
    <ds:schemaRef ds:uri="http://schemas.microsoft.com/office/2006/documentManagement/types"/>
    <ds:schemaRef ds:uri="2051b924-7230-4cd5-b36c-b90b178af354"/>
    <ds:schemaRef ds:uri="http://purl.org/dc/dcmitype/"/>
    <ds:schemaRef ds:uri="http://purl.org/dc/elements/1.1/"/>
    <ds:schemaRef ds:uri="http://purl.org/dc/terms/"/>
    <ds:schemaRef ds:uri="http://www.w3.org/XML/1998/namespace"/>
    <ds:schemaRef ds:uri="http://schemas.openxmlformats.org/package/2006/metadata/core-properties"/>
    <ds:schemaRef ds:uri="30495282-f469-4b88-9594-adcd6ed307cd"/>
  </ds:schemaRefs>
</ds:datastoreItem>
</file>

<file path=customXml/itemProps2.xml><?xml version="1.0" encoding="utf-8"?>
<ds:datastoreItem xmlns:ds="http://schemas.openxmlformats.org/officeDocument/2006/customXml" ds:itemID="{22517797-3DA6-4CC8-B6A1-EF69D0E92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0495282-f469-4b88-9594-adcd6ed307cd"/>
    <ds:schemaRef ds:uri="2051b924-7230-4cd5-b36c-b90b178af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A808995-A0CA-4991-A8EB-784D8DEFAFD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0</TotalTime>
  <Words>9075</Words>
  <Application>Microsoft Macintosh PowerPoint</Application>
  <PresentationFormat>Widescreen</PresentationFormat>
  <Paragraphs>332</Paragraphs>
  <Slides>19</Slides>
  <Notes>17</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Aptos</vt:lpstr>
      <vt:lpstr>Arial</vt:lpstr>
      <vt:lpstr>Calibri</vt:lpstr>
      <vt:lpstr>Consolas</vt:lpstr>
      <vt:lpstr>Segoe Sans</vt:lpstr>
      <vt:lpstr>Segoe Sans Display</vt:lpstr>
      <vt:lpstr>Segoe Sans Display Semibold</vt:lpstr>
      <vt:lpstr>Segoe UI</vt:lpstr>
      <vt:lpstr>Segoe UI Semibold</vt:lpstr>
      <vt:lpstr>Segoe UI Semilight</vt:lpstr>
      <vt:lpstr>Segoe UI Variable Display Semib</vt:lpstr>
      <vt:lpstr>Wingdings</vt:lpstr>
      <vt:lpstr>MS Ignite 16:9 Template Light</vt:lpstr>
      <vt:lpstr>MS Ignite 16:9 Template Dark</vt:lpstr>
      <vt:lpstr>Microsoft AI スキル フェスト</vt:lpstr>
      <vt:lpstr>AI の活用例:  仕事の生産性の向上</vt:lpstr>
      <vt:lpstr>Microsoft AI Skills Fest へようこそ。</vt:lpstr>
      <vt:lpstr>期待できること</vt:lpstr>
      <vt:lpstr>1:セッションの概要</vt:lpstr>
      <vt:lpstr>セッションの議題</vt:lpstr>
      <vt:lpstr>学習者がGWRチャレンジに参加するのを手伝ってください</vt:lpstr>
      <vt:lpstr>このセッションの計画/開催に関する重要な考慮事項</vt:lpstr>
      <vt:lpstr>2: このセッションを実施するためのベスト プラクティス</vt:lpstr>
      <vt:lpstr>インストラクター向けのベストプラクティス</vt:lpstr>
      <vt:lpstr>1: 仮想 配信:ベストプラクティス(1/1)</vt:lpstr>
      <vt:lpstr>1: バーチャル 配信:ベストプラクティス(2/2)</vt:lpstr>
      <vt:lpstr>2: 対面 での配送:ベストプラクティス(1/2)</vt:lpstr>
      <vt:lpstr>2: 対面での 配送: ベスト プラクティス (2/2)</vt:lpstr>
      <vt:lpstr>3:インストラクターガイド</vt:lpstr>
      <vt:lpstr>  セッションの概要</vt:lpstr>
      <vt:lpstr>セッションのタイミング</vt:lpstr>
      <vt:lpstr>セッションスライドの使用方法</vt:lpstr>
      <vt:lpstr>あなたのメモのために:私たちのコンテンツ参照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revision>9</cp:revision>
  <dcterms:created xsi:type="dcterms:W3CDTF">2025-03-06T00:22:28Z</dcterms:created>
  <dcterms:modified xsi:type="dcterms:W3CDTF">2025-04-02T20:19:32Z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